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0" r:id="rId3"/>
    <p:sldId id="2053" r:id="rId4"/>
    <p:sldId id="257" r:id="rId5"/>
    <p:sldId id="2054" r:id="rId6"/>
    <p:sldId id="290" r:id="rId7"/>
    <p:sldId id="296" r:id="rId8"/>
    <p:sldId id="295" r:id="rId9"/>
    <p:sldId id="297" r:id="rId10"/>
    <p:sldId id="294" r:id="rId11"/>
    <p:sldId id="298" r:id="rId12"/>
    <p:sldId id="267" r:id="rId13"/>
    <p:sldId id="313" r:id="rId14"/>
    <p:sldId id="316" r:id="rId15"/>
    <p:sldId id="329" r:id="rId16"/>
    <p:sldId id="2052" r:id="rId17"/>
    <p:sldId id="300" r:id="rId18"/>
    <p:sldId id="317" r:id="rId19"/>
    <p:sldId id="321" r:id="rId20"/>
    <p:sldId id="304" r:id="rId21"/>
    <p:sldId id="2055" r:id="rId22"/>
    <p:sldId id="2037" r:id="rId23"/>
    <p:sldId id="2046" r:id="rId24"/>
    <p:sldId id="2048" r:id="rId25"/>
    <p:sldId id="278" r:id="rId26"/>
    <p:sldId id="275" r:id="rId27"/>
    <p:sldId id="2034" r:id="rId28"/>
    <p:sldId id="274" r:id="rId29"/>
    <p:sldId id="2035" r:id="rId30"/>
    <p:sldId id="2050" r:id="rId31"/>
    <p:sldId id="2051" r:id="rId32"/>
    <p:sldId id="2026" r:id="rId33"/>
    <p:sldId id="2027" r:id="rId34"/>
    <p:sldId id="272" r:id="rId35"/>
    <p:sldId id="2049" r:id="rId36"/>
    <p:sldId id="32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32" autoAdjust="0"/>
    <p:restoredTop sz="94545"/>
  </p:normalViewPr>
  <p:slideViewPr>
    <p:cSldViewPr snapToGrid="0">
      <p:cViewPr varScale="1">
        <p:scale>
          <a:sx n="49" d="100"/>
          <a:sy n="49" d="100"/>
        </p:scale>
        <p:origin x="200" y="1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4E75A-09E0-4A99-BEAB-EE6248B3E72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50B0E14-7AF4-4A4B-AFC6-8BDEDCCA5157}">
      <dgm:prSet phldrT="[Text]" custT="1"/>
      <dgm:spPr>
        <a:noFill/>
      </dgm:spPr>
      <dgm:t>
        <a:bodyPr/>
        <a:lstStyle/>
        <a:p>
          <a:pPr rtl="1"/>
          <a:r>
            <a:rPr lang="ar-KW" sz="1800" b="1" dirty="0">
              <a:solidFill>
                <a:srgbClr val="0070C0"/>
              </a:solidFill>
            </a:rPr>
            <a:t>أذرع العمل</a:t>
          </a:r>
          <a:endParaRPr lang="en-US" sz="1800" b="1" dirty="0">
            <a:solidFill>
              <a:srgbClr val="0070C0"/>
            </a:solidFill>
          </a:endParaRPr>
        </a:p>
      </dgm:t>
    </dgm:pt>
    <dgm:pt modelId="{063D5F8A-FBEE-473D-B2D7-5DBD5D240715}" type="parTrans" cxnId="{F3AC6A65-E959-4F4D-95CD-7A2EED337B80}">
      <dgm:prSet/>
      <dgm:spPr/>
      <dgm:t>
        <a:bodyPr/>
        <a:lstStyle/>
        <a:p>
          <a:endParaRPr lang="en-US" sz="1600"/>
        </a:p>
      </dgm:t>
    </dgm:pt>
    <dgm:pt modelId="{ADC0A517-9EF7-491D-91C9-54C2694E811C}" type="sibTrans" cxnId="{F3AC6A65-E959-4F4D-95CD-7A2EED337B80}">
      <dgm:prSet/>
      <dgm:spPr/>
      <dgm:t>
        <a:bodyPr/>
        <a:lstStyle/>
        <a:p>
          <a:endParaRPr lang="en-US" sz="1600"/>
        </a:p>
      </dgm:t>
    </dgm:pt>
    <dgm:pt modelId="{89B08456-DBF9-46DF-9B22-11A3C514C0D7}">
      <dgm:prSet phldrT="[Text]" custT="1"/>
      <dgm:spPr>
        <a:noFill/>
      </dgm:spPr>
      <dgm:t>
        <a:bodyPr/>
        <a:lstStyle/>
        <a:p>
          <a:pPr rtl="1"/>
          <a:r>
            <a:rPr lang="ar-KW" sz="1600" b="1" dirty="0">
              <a:solidFill>
                <a:srgbClr val="0070C0"/>
              </a:solidFill>
            </a:rPr>
            <a:t>المسوحات الميدانية</a:t>
          </a:r>
          <a:endParaRPr lang="en-US" sz="1600" b="1" dirty="0">
            <a:solidFill>
              <a:srgbClr val="0070C0"/>
            </a:solidFill>
          </a:endParaRPr>
        </a:p>
      </dgm:t>
    </dgm:pt>
    <dgm:pt modelId="{0715F2E0-A60F-48BD-BC57-C36B85E7D18D}" type="parTrans" cxnId="{99EBDE7B-8B7F-4927-893B-CE1D103B2FCC}">
      <dgm:prSet/>
      <dgm:spPr/>
      <dgm:t>
        <a:bodyPr/>
        <a:lstStyle/>
        <a:p>
          <a:endParaRPr lang="en-US" sz="1600"/>
        </a:p>
      </dgm:t>
    </dgm:pt>
    <dgm:pt modelId="{06A13168-B4BF-46EC-835A-8E3FA89B8D08}" type="sibTrans" cxnId="{99EBDE7B-8B7F-4927-893B-CE1D103B2FCC}">
      <dgm:prSet/>
      <dgm:spPr/>
      <dgm:t>
        <a:bodyPr/>
        <a:lstStyle/>
        <a:p>
          <a:endParaRPr lang="en-US" sz="1600"/>
        </a:p>
      </dgm:t>
    </dgm:pt>
    <dgm:pt modelId="{F4A7AAC6-3C06-41C2-8077-409396145C34}">
      <dgm:prSet phldrT="[Text]" custT="1"/>
      <dgm:spPr>
        <a:noFill/>
      </dgm:spPr>
      <dgm:t>
        <a:bodyPr/>
        <a:lstStyle/>
        <a:p>
          <a:pPr algn="ctr" rtl="1">
            <a:buNone/>
          </a:pPr>
          <a:r>
            <a:rPr lang="ar-KW" sz="1600" b="1" dirty="0">
              <a:solidFill>
                <a:srgbClr val="0070C0"/>
              </a:solidFill>
            </a:rPr>
            <a:t>فحص الحالات المشتبهة</a:t>
          </a:r>
        </a:p>
        <a:p>
          <a:pPr algn="r" rtl="1">
            <a:buFont typeface="Arial" panose="020B0604020202020204" pitchFamily="34" charset="0"/>
            <a:buChar char="•"/>
          </a:pPr>
          <a:r>
            <a:rPr lang="ar-KW" sz="1600" b="1" dirty="0">
              <a:solidFill>
                <a:schemeClr val="tx1"/>
              </a:solidFill>
            </a:rPr>
            <a:t> </a:t>
          </a:r>
          <a:r>
            <a:rPr lang="en-US" sz="1600" b="1" dirty="0">
              <a:solidFill>
                <a:schemeClr val="tx1"/>
              </a:solidFill>
            </a:rPr>
            <a:t>)</a:t>
          </a:r>
          <a:r>
            <a:rPr lang="ar-KW" sz="1600" b="1" dirty="0">
              <a:solidFill>
                <a:schemeClr val="tx1"/>
              </a:solidFill>
            </a:rPr>
            <a:t>اعراض أو مخالطي </a:t>
          </a:r>
          <a:r>
            <a:rPr lang="ar-KW" sz="1600" b="1" dirty="0">
              <a:solidFill>
                <a:srgbClr val="FF0000"/>
              </a:solidFill>
            </a:rPr>
            <a:t>للحالات الإيجابية</a:t>
          </a:r>
          <a:r>
            <a:rPr lang="en-US" sz="1600" b="1" dirty="0">
              <a:solidFill>
                <a:schemeClr val="tx1"/>
              </a:solidFill>
            </a:rPr>
            <a:t>(</a:t>
          </a:r>
        </a:p>
      </dgm:t>
    </dgm:pt>
    <dgm:pt modelId="{28CE99FD-4284-4E14-BB11-D23C20EAD06E}" type="parTrans" cxnId="{12AC2EBC-4CE6-41F7-A02D-9B1094A516FE}">
      <dgm:prSet/>
      <dgm:spPr/>
      <dgm:t>
        <a:bodyPr/>
        <a:lstStyle/>
        <a:p>
          <a:endParaRPr lang="en-US" sz="1600"/>
        </a:p>
      </dgm:t>
    </dgm:pt>
    <dgm:pt modelId="{FD22CE2F-A71F-4340-80E3-ED5CE8A54F2B}" type="sibTrans" cxnId="{12AC2EBC-4CE6-41F7-A02D-9B1094A516FE}">
      <dgm:prSet/>
      <dgm:spPr/>
      <dgm:t>
        <a:bodyPr/>
        <a:lstStyle/>
        <a:p>
          <a:endParaRPr lang="en-US" sz="1600"/>
        </a:p>
      </dgm:t>
    </dgm:pt>
    <dgm:pt modelId="{C642B610-2B1C-4815-A294-B3E1CD428101}">
      <dgm:prSet phldrT="[Text]" custT="1"/>
      <dgm:spPr>
        <a:solidFill>
          <a:srgbClr val="FF0000"/>
        </a:solidFill>
        <a:ln w="19050">
          <a:solidFill>
            <a:schemeClr val="tx1"/>
          </a:solidFill>
        </a:ln>
      </dgm:spPr>
      <dgm:t>
        <a:bodyPr/>
        <a:lstStyle/>
        <a:p>
          <a:pPr algn="ctr" rtl="1">
            <a:buNone/>
          </a:pPr>
          <a:r>
            <a:rPr lang="ar-KW" sz="1600" b="1" dirty="0">
              <a:solidFill>
                <a:schemeClr val="bg1"/>
              </a:solidFill>
            </a:rPr>
            <a:t>الحالات الإيجابية تحال الى المستشفيات المخصصة</a:t>
          </a:r>
          <a:r>
            <a:rPr lang="en-US" sz="1600" b="1" dirty="0">
              <a:solidFill>
                <a:schemeClr val="bg1"/>
              </a:solidFill>
            </a:rPr>
            <a:t> </a:t>
          </a:r>
          <a:r>
            <a:rPr lang="ar-KW" sz="1600" b="1" dirty="0">
              <a:solidFill>
                <a:schemeClr val="bg1"/>
              </a:solidFill>
            </a:rPr>
            <a:t> او العزل المؤسسي والعزل المنزلي حسب شدة المرض واشتراطات وزارة الصحة</a:t>
          </a:r>
          <a:endParaRPr lang="en-US" sz="1600" b="1" dirty="0">
            <a:solidFill>
              <a:schemeClr val="bg1"/>
            </a:solidFill>
          </a:endParaRPr>
        </a:p>
      </dgm:t>
    </dgm:pt>
    <dgm:pt modelId="{6460E8FB-74A9-4F37-B079-A8E039A2F834}" type="parTrans" cxnId="{7178478C-9BEF-48D4-A2AE-D772B44E0CBB}">
      <dgm:prSet/>
      <dgm:spPr>
        <a:ln>
          <a:tailEnd type="arrow"/>
        </a:ln>
      </dgm:spPr>
      <dgm:t>
        <a:bodyPr/>
        <a:lstStyle/>
        <a:p>
          <a:endParaRPr lang="en-US" sz="1600"/>
        </a:p>
      </dgm:t>
    </dgm:pt>
    <dgm:pt modelId="{8BD5A648-529F-4B7B-8A84-79E49E3E1E7B}" type="sibTrans" cxnId="{7178478C-9BEF-48D4-A2AE-D772B44E0CBB}">
      <dgm:prSet/>
      <dgm:spPr/>
      <dgm:t>
        <a:bodyPr/>
        <a:lstStyle/>
        <a:p>
          <a:endParaRPr lang="en-US" sz="1600"/>
        </a:p>
      </dgm:t>
    </dgm:pt>
    <dgm:pt modelId="{869916DE-2F45-4FA3-BF82-9356F51680C3}">
      <dgm:prSet phldrT="[Text]" custT="1"/>
      <dgm:spPr>
        <a:noFill/>
        <a:ln w="19050">
          <a:solidFill>
            <a:schemeClr val="tx1"/>
          </a:solidFill>
        </a:ln>
      </dgm:spPr>
      <dgm:t>
        <a:bodyPr/>
        <a:lstStyle/>
        <a:p>
          <a:pPr algn="ctr" rtl="1">
            <a:buNone/>
          </a:pPr>
          <a:r>
            <a:rPr lang="ar-KW" sz="1600" b="1" dirty="0">
              <a:solidFill>
                <a:schemeClr val="tx1"/>
              </a:solidFill>
            </a:rPr>
            <a:t>الحالات المخالطة السلبية</a:t>
          </a:r>
          <a:endParaRPr lang="en-US" sz="1600" b="1" dirty="0">
            <a:solidFill>
              <a:schemeClr val="tx1"/>
            </a:solidFill>
          </a:endParaRPr>
        </a:p>
      </dgm:t>
    </dgm:pt>
    <dgm:pt modelId="{AC162541-6289-44D5-815B-96B6A9AFA53F}" type="parTrans" cxnId="{A7F3A540-6C68-4AE1-A8D2-13F292EA0E2A}">
      <dgm:prSet/>
      <dgm:spPr>
        <a:ln>
          <a:tailEnd type="arrow"/>
        </a:ln>
      </dgm:spPr>
      <dgm:t>
        <a:bodyPr/>
        <a:lstStyle/>
        <a:p>
          <a:endParaRPr lang="en-US" sz="1600"/>
        </a:p>
      </dgm:t>
    </dgm:pt>
    <dgm:pt modelId="{DA4B5280-FFEF-4575-AE6F-DCEFC21FF022}" type="sibTrans" cxnId="{A7F3A540-6C68-4AE1-A8D2-13F292EA0E2A}">
      <dgm:prSet/>
      <dgm:spPr/>
      <dgm:t>
        <a:bodyPr/>
        <a:lstStyle/>
        <a:p>
          <a:endParaRPr lang="en-US" sz="1600"/>
        </a:p>
      </dgm:t>
    </dgm:pt>
    <dgm:pt modelId="{2DECFF23-60C3-4711-BF58-7CEDDBB14263}">
      <dgm:prSet phldrT="[Text]" custT="1"/>
      <dgm:spPr>
        <a:solidFill>
          <a:srgbClr val="FFFF00"/>
        </a:solidFill>
        <a:ln w="19050">
          <a:solidFill>
            <a:schemeClr val="tx1"/>
          </a:solidFill>
        </a:ln>
      </dgm:spPr>
      <dgm:t>
        <a:bodyPr/>
        <a:lstStyle/>
        <a:p>
          <a:pPr algn="ctr" rtl="1">
            <a:buNone/>
          </a:pPr>
          <a:r>
            <a:rPr lang="ar-KW" sz="1600" b="1" dirty="0">
              <a:solidFill>
                <a:schemeClr val="tx1"/>
              </a:solidFill>
            </a:rPr>
            <a:t>الحجر المنزلي</a:t>
          </a:r>
          <a:endParaRPr lang="en-US" sz="1600" b="1" dirty="0">
            <a:solidFill>
              <a:schemeClr val="tx1"/>
            </a:solidFill>
          </a:endParaRPr>
        </a:p>
      </dgm:t>
    </dgm:pt>
    <dgm:pt modelId="{05365701-CEE5-427A-B0B4-747EF91E042C}" type="parTrans" cxnId="{B5B04460-F29C-4B85-A291-4FEAC764CCCE}">
      <dgm:prSet/>
      <dgm:spPr>
        <a:ln>
          <a:tailEnd type="arrow"/>
        </a:ln>
      </dgm:spPr>
      <dgm:t>
        <a:bodyPr/>
        <a:lstStyle/>
        <a:p>
          <a:endParaRPr lang="en-US" sz="1600"/>
        </a:p>
      </dgm:t>
    </dgm:pt>
    <dgm:pt modelId="{EDA4E7CB-1C1A-44FD-9E17-E081D3EABACA}" type="sibTrans" cxnId="{B5B04460-F29C-4B85-A291-4FEAC764CCCE}">
      <dgm:prSet/>
      <dgm:spPr/>
      <dgm:t>
        <a:bodyPr/>
        <a:lstStyle/>
        <a:p>
          <a:endParaRPr lang="en-US" sz="1600"/>
        </a:p>
      </dgm:t>
    </dgm:pt>
    <dgm:pt modelId="{0F6EB88C-3136-4410-9479-99B62C2FE385}">
      <dgm:prSet phldrT="[Text]" custT="1"/>
      <dgm:spPr>
        <a:solidFill>
          <a:srgbClr val="FFFF00"/>
        </a:solidFill>
        <a:ln w="19050">
          <a:solidFill>
            <a:schemeClr val="tx1"/>
          </a:solidFill>
        </a:ln>
      </dgm:spPr>
      <dgm:t>
        <a:bodyPr/>
        <a:lstStyle/>
        <a:p>
          <a:pPr algn="ctr" rtl="1">
            <a:buNone/>
          </a:pPr>
          <a:r>
            <a:rPr lang="ar-KW" sz="1600" b="1" dirty="0">
              <a:solidFill>
                <a:schemeClr val="tx1"/>
              </a:solidFill>
            </a:rPr>
            <a:t>المحاجر العمالية للعمال</a:t>
          </a:r>
          <a:endParaRPr lang="en-US" sz="1600" b="1" dirty="0">
            <a:solidFill>
              <a:schemeClr val="tx1"/>
            </a:solidFill>
          </a:endParaRPr>
        </a:p>
      </dgm:t>
    </dgm:pt>
    <dgm:pt modelId="{B069847F-EEEE-45E2-800E-22900102CCC5}" type="parTrans" cxnId="{7CBB87B0-5DA7-4C5A-AC97-044458095C49}">
      <dgm:prSet/>
      <dgm:spPr>
        <a:ln>
          <a:tailEnd type="arrow"/>
        </a:ln>
      </dgm:spPr>
      <dgm:t>
        <a:bodyPr/>
        <a:lstStyle/>
        <a:p>
          <a:endParaRPr lang="en-US" sz="1600"/>
        </a:p>
      </dgm:t>
    </dgm:pt>
    <dgm:pt modelId="{E420D5B3-84E1-44F7-B3F5-7CBCCC8C2B3F}" type="sibTrans" cxnId="{7CBB87B0-5DA7-4C5A-AC97-044458095C49}">
      <dgm:prSet/>
      <dgm:spPr/>
      <dgm:t>
        <a:bodyPr/>
        <a:lstStyle/>
        <a:p>
          <a:endParaRPr lang="en-US" sz="1600"/>
        </a:p>
      </dgm:t>
    </dgm:pt>
    <dgm:pt modelId="{F0B21D16-AFF1-49A9-B1F9-996423735F69}">
      <dgm:prSet phldrT="[Text]" custT="1"/>
      <dgm:spPr>
        <a:solidFill>
          <a:schemeClr val="bg1">
            <a:lumMod val="75000"/>
          </a:schemeClr>
        </a:solidFill>
        <a:ln w="19050">
          <a:solidFill>
            <a:schemeClr val="tx1"/>
          </a:solidFill>
        </a:ln>
      </dgm:spPr>
      <dgm:t>
        <a:bodyPr/>
        <a:lstStyle/>
        <a:p>
          <a:pPr rtl="1"/>
          <a:r>
            <a:rPr lang="ar-KW" sz="1600" b="1" dirty="0">
              <a:solidFill>
                <a:srgbClr val="0070C0"/>
              </a:solidFill>
            </a:rPr>
            <a:t>تقيم انتشار المرض في المجتمع</a:t>
          </a:r>
          <a:endParaRPr lang="en-US" sz="1600" b="1" dirty="0">
            <a:solidFill>
              <a:srgbClr val="0070C0"/>
            </a:solidFill>
          </a:endParaRPr>
        </a:p>
      </dgm:t>
    </dgm:pt>
    <dgm:pt modelId="{9E9D7F10-1A5B-4643-845A-CC8A4EF5CFE4}" type="parTrans" cxnId="{0D6C7984-06F8-4B04-B722-B6CA5DAF7545}">
      <dgm:prSet/>
      <dgm:spPr>
        <a:ln>
          <a:tailEnd type="arrow"/>
        </a:ln>
      </dgm:spPr>
      <dgm:t>
        <a:bodyPr/>
        <a:lstStyle/>
        <a:p>
          <a:endParaRPr lang="en-US" sz="2000"/>
        </a:p>
      </dgm:t>
    </dgm:pt>
    <dgm:pt modelId="{2D3A829A-25B2-415F-B63A-7B269D5B7840}" type="sibTrans" cxnId="{0D6C7984-06F8-4B04-B722-B6CA5DAF7545}">
      <dgm:prSet/>
      <dgm:spPr/>
      <dgm:t>
        <a:bodyPr/>
        <a:lstStyle/>
        <a:p>
          <a:endParaRPr lang="en-US" sz="2000"/>
        </a:p>
      </dgm:t>
    </dgm:pt>
    <dgm:pt modelId="{47306439-5285-442C-8F1A-654B97C36DB2}">
      <dgm:prSet phldrT="[Text]" custT="1"/>
      <dgm:spPr>
        <a:solidFill>
          <a:schemeClr val="accent4"/>
        </a:solidFill>
        <a:ln w="19050">
          <a:solidFill>
            <a:schemeClr val="tx1"/>
          </a:solidFill>
        </a:ln>
      </dgm:spPr>
      <dgm:t>
        <a:bodyPr/>
        <a:lstStyle/>
        <a:p>
          <a:pPr rtl="1"/>
          <a:r>
            <a:rPr lang="ar-KW" sz="1600" b="1" dirty="0">
              <a:solidFill>
                <a:srgbClr val="0070C0"/>
              </a:solidFill>
            </a:rPr>
            <a:t>التعرف على المناطق الساخنة</a:t>
          </a:r>
          <a:endParaRPr lang="en-US" sz="1600" b="1" dirty="0">
            <a:solidFill>
              <a:srgbClr val="0070C0"/>
            </a:solidFill>
          </a:endParaRPr>
        </a:p>
      </dgm:t>
    </dgm:pt>
    <dgm:pt modelId="{9B59E031-697E-44B6-BD18-A33772837756}" type="parTrans" cxnId="{78732350-5B4E-456C-BDD7-CFF0EF8C2493}">
      <dgm:prSet/>
      <dgm:spPr>
        <a:ln>
          <a:tailEnd type="arrow"/>
        </a:ln>
      </dgm:spPr>
      <dgm:t>
        <a:bodyPr/>
        <a:lstStyle/>
        <a:p>
          <a:endParaRPr lang="en-US" sz="2000"/>
        </a:p>
      </dgm:t>
    </dgm:pt>
    <dgm:pt modelId="{217D116D-F8B8-42EB-814C-D6FF96ED30CE}" type="sibTrans" cxnId="{78732350-5B4E-456C-BDD7-CFF0EF8C2493}">
      <dgm:prSet/>
      <dgm:spPr/>
      <dgm:t>
        <a:bodyPr/>
        <a:lstStyle/>
        <a:p>
          <a:endParaRPr lang="en-US" sz="2000"/>
        </a:p>
      </dgm:t>
    </dgm:pt>
    <dgm:pt modelId="{06D2E0FC-7B02-4C28-9D12-65397901B8E3}" type="pres">
      <dgm:prSet presAssocID="{9B04E75A-09E0-4A99-BEAB-EE6248B3E720}" presName="hierChild1" presStyleCnt="0">
        <dgm:presLayoutVars>
          <dgm:orgChart val="1"/>
          <dgm:chPref val="1"/>
          <dgm:dir/>
          <dgm:animOne val="branch"/>
          <dgm:animLvl val="lvl"/>
          <dgm:resizeHandles/>
        </dgm:presLayoutVars>
      </dgm:prSet>
      <dgm:spPr/>
    </dgm:pt>
    <dgm:pt modelId="{0DB33690-C7F1-4E8B-9AEE-3B96016C821A}" type="pres">
      <dgm:prSet presAssocID="{A50B0E14-7AF4-4A4B-AFC6-8BDEDCCA5157}" presName="hierRoot1" presStyleCnt="0">
        <dgm:presLayoutVars>
          <dgm:hierBranch val="init"/>
        </dgm:presLayoutVars>
      </dgm:prSet>
      <dgm:spPr/>
    </dgm:pt>
    <dgm:pt modelId="{B19013AD-65EE-4A5C-9F86-A5103A127C5F}" type="pres">
      <dgm:prSet presAssocID="{A50B0E14-7AF4-4A4B-AFC6-8BDEDCCA5157}" presName="rootComposite1" presStyleCnt="0"/>
      <dgm:spPr/>
    </dgm:pt>
    <dgm:pt modelId="{CAD778CB-3FCB-4275-AF98-01482CDE6270}" type="pres">
      <dgm:prSet presAssocID="{A50B0E14-7AF4-4A4B-AFC6-8BDEDCCA5157}" presName="rootText1" presStyleLbl="node0" presStyleIdx="0" presStyleCnt="1">
        <dgm:presLayoutVars>
          <dgm:chPref val="3"/>
        </dgm:presLayoutVars>
      </dgm:prSet>
      <dgm:spPr/>
    </dgm:pt>
    <dgm:pt modelId="{A26C87C3-3115-417F-8831-06D84815962C}" type="pres">
      <dgm:prSet presAssocID="{A50B0E14-7AF4-4A4B-AFC6-8BDEDCCA5157}" presName="rootConnector1" presStyleLbl="node1" presStyleIdx="0" presStyleCnt="0"/>
      <dgm:spPr/>
    </dgm:pt>
    <dgm:pt modelId="{FEF99853-0E9B-4B0E-BF5D-71D84365404E}" type="pres">
      <dgm:prSet presAssocID="{A50B0E14-7AF4-4A4B-AFC6-8BDEDCCA5157}" presName="hierChild2" presStyleCnt="0"/>
      <dgm:spPr/>
    </dgm:pt>
    <dgm:pt modelId="{C4A57B21-E56B-468A-888B-426F8725A7C4}" type="pres">
      <dgm:prSet presAssocID="{0715F2E0-A60F-48BD-BC57-C36B85E7D18D}" presName="Name37" presStyleLbl="parChTrans1D2" presStyleIdx="0" presStyleCnt="2"/>
      <dgm:spPr/>
    </dgm:pt>
    <dgm:pt modelId="{E528AF39-4F0A-4843-9BF6-FA3E836D8B4B}" type="pres">
      <dgm:prSet presAssocID="{89B08456-DBF9-46DF-9B22-11A3C514C0D7}" presName="hierRoot2" presStyleCnt="0">
        <dgm:presLayoutVars>
          <dgm:hierBranch val="init"/>
        </dgm:presLayoutVars>
      </dgm:prSet>
      <dgm:spPr/>
    </dgm:pt>
    <dgm:pt modelId="{6D4C4C20-F3D2-4150-AC3A-B3FA4044E489}" type="pres">
      <dgm:prSet presAssocID="{89B08456-DBF9-46DF-9B22-11A3C514C0D7}" presName="rootComposite" presStyleCnt="0"/>
      <dgm:spPr/>
    </dgm:pt>
    <dgm:pt modelId="{BCDCC822-1996-4675-B44E-99680B57EEBB}" type="pres">
      <dgm:prSet presAssocID="{89B08456-DBF9-46DF-9B22-11A3C514C0D7}" presName="rootText" presStyleLbl="node2" presStyleIdx="0" presStyleCnt="2" custScaleX="119547" custLinFactNeighborX="-63704" custLinFactNeighborY="35376">
        <dgm:presLayoutVars>
          <dgm:chPref val="3"/>
        </dgm:presLayoutVars>
      </dgm:prSet>
      <dgm:spPr/>
    </dgm:pt>
    <dgm:pt modelId="{C4D4DB89-68DA-4D35-8223-CC63601E326A}" type="pres">
      <dgm:prSet presAssocID="{89B08456-DBF9-46DF-9B22-11A3C514C0D7}" presName="rootConnector" presStyleLbl="node2" presStyleIdx="0" presStyleCnt="2"/>
      <dgm:spPr/>
    </dgm:pt>
    <dgm:pt modelId="{E61E1207-2E06-4F4A-9B8F-67C3BABBDB7F}" type="pres">
      <dgm:prSet presAssocID="{89B08456-DBF9-46DF-9B22-11A3C514C0D7}" presName="hierChild4" presStyleCnt="0"/>
      <dgm:spPr/>
    </dgm:pt>
    <dgm:pt modelId="{A62B721D-7132-4A37-985B-5FE820C5C779}" type="pres">
      <dgm:prSet presAssocID="{9B59E031-697E-44B6-BD18-A33772837756}" presName="Name37" presStyleLbl="parChTrans1D3" presStyleIdx="0" presStyleCnt="4"/>
      <dgm:spPr/>
    </dgm:pt>
    <dgm:pt modelId="{A793A543-A461-4A14-BB3E-C620FAFC28F5}" type="pres">
      <dgm:prSet presAssocID="{47306439-5285-442C-8F1A-654B97C36DB2}" presName="hierRoot2" presStyleCnt="0">
        <dgm:presLayoutVars>
          <dgm:hierBranch val="init"/>
        </dgm:presLayoutVars>
      </dgm:prSet>
      <dgm:spPr/>
    </dgm:pt>
    <dgm:pt modelId="{3328B4B1-7C95-47F3-BFC4-0BDA4EB62233}" type="pres">
      <dgm:prSet presAssocID="{47306439-5285-442C-8F1A-654B97C36DB2}" presName="rootComposite" presStyleCnt="0"/>
      <dgm:spPr/>
    </dgm:pt>
    <dgm:pt modelId="{AA8F472B-8D95-428E-BE7A-8C6A5043B199}" type="pres">
      <dgm:prSet presAssocID="{47306439-5285-442C-8F1A-654B97C36DB2}" presName="rootText" presStyleLbl="node3" presStyleIdx="0" presStyleCnt="4" custScaleX="154654" custScaleY="94633">
        <dgm:presLayoutVars>
          <dgm:chPref val="3"/>
        </dgm:presLayoutVars>
      </dgm:prSet>
      <dgm:spPr/>
    </dgm:pt>
    <dgm:pt modelId="{04B22127-2B6C-487F-8F6A-1F15CFD51D9B}" type="pres">
      <dgm:prSet presAssocID="{47306439-5285-442C-8F1A-654B97C36DB2}" presName="rootConnector" presStyleLbl="node3" presStyleIdx="0" presStyleCnt="4"/>
      <dgm:spPr/>
    </dgm:pt>
    <dgm:pt modelId="{290CCFD6-147C-4EF9-B5F7-DDFFED01459A}" type="pres">
      <dgm:prSet presAssocID="{47306439-5285-442C-8F1A-654B97C36DB2}" presName="hierChild4" presStyleCnt="0"/>
      <dgm:spPr/>
    </dgm:pt>
    <dgm:pt modelId="{91A354BC-2349-42A8-BDFA-5939757F22A6}" type="pres">
      <dgm:prSet presAssocID="{47306439-5285-442C-8F1A-654B97C36DB2}" presName="hierChild5" presStyleCnt="0"/>
      <dgm:spPr/>
    </dgm:pt>
    <dgm:pt modelId="{95CD65E0-CBAC-40F8-B6FF-8DD9F0943CBD}" type="pres">
      <dgm:prSet presAssocID="{9E9D7F10-1A5B-4643-845A-CC8A4EF5CFE4}" presName="Name37" presStyleLbl="parChTrans1D3" presStyleIdx="1" presStyleCnt="4"/>
      <dgm:spPr/>
    </dgm:pt>
    <dgm:pt modelId="{DC8F3060-D8D2-40BC-9B7F-2C4FBCB3412B}" type="pres">
      <dgm:prSet presAssocID="{F0B21D16-AFF1-49A9-B1F9-996423735F69}" presName="hierRoot2" presStyleCnt="0">
        <dgm:presLayoutVars>
          <dgm:hierBranch val="init"/>
        </dgm:presLayoutVars>
      </dgm:prSet>
      <dgm:spPr/>
    </dgm:pt>
    <dgm:pt modelId="{004A80DA-49F5-4624-975A-21045DF4DCA5}" type="pres">
      <dgm:prSet presAssocID="{F0B21D16-AFF1-49A9-B1F9-996423735F69}" presName="rootComposite" presStyleCnt="0"/>
      <dgm:spPr/>
    </dgm:pt>
    <dgm:pt modelId="{5FF47D45-F7D2-4A1F-B54F-E6C8F0F2CD80}" type="pres">
      <dgm:prSet presAssocID="{F0B21D16-AFF1-49A9-B1F9-996423735F69}" presName="rootText" presStyleLbl="node3" presStyleIdx="1" presStyleCnt="4" custScaleX="156669">
        <dgm:presLayoutVars>
          <dgm:chPref val="3"/>
        </dgm:presLayoutVars>
      </dgm:prSet>
      <dgm:spPr/>
    </dgm:pt>
    <dgm:pt modelId="{D69BA740-3435-4912-84AC-D3AEEB7203B2}" type="pres">
      <dgm:prSet presAssocID="{F0B21D16-AFF1-49A9-B1F9-996423735F69}" presName="rootConnector" presStyleLbl="node3" presStyleIdx="1" presStyleCnt="4"/>
      <dgm:spPr/>
    </dgm:pt>
    <dgm:pt modelId="{607A00C7-9AA7-40FA-98C7-41E8D4CD9507}" type="pres">
      <dgm:prSet presAssocID="{F0B21D16-AFF1-49A9-B1F9-996423735F69}" presName="hierChild4" presStyleCnt="0"/>
      <dgm:spPr/>
    </dgm:pt>
    <dgm:pt modelId="{502AA43C-5949-4D8A-9601-5DB96A43FBD1}" type="pres">
      <dgm:prSet presAssocID="{F0B21D16-AFF1-49A9-B1F9-996423735F69}" presName="hierChild5" presStyleCnt="0"/>
      <dgm:spPr/>
    </dgm:pt>
    <dgm:pt modelId="{40194A58-F505-4318-939C-03A4987B6EB2}" type="pres">
      <dgm:prSet presAssocID="{89B08456-DBF9-46DF-9B22-11A3C514C0D7}" presName="hierChild5" presStyleCnt="0"/>
      <dgm:spPr/>
    </dgm:pt>
    <dgm:pt modelId="{2D90D26A-4E1A-4E12-A95C-CD487698E46F}" type="pres">
      <dgm:prSet presAssocID="{28CE99FD-4284-4E14-BB11-D23C20EAD06E}" presName="Name37" presStyleLbl="parChTrans1D2" presStyleIdx="1" presStyleCnt="2"/>
      <dgm:spPr/>
    </dgm:pt>
    <dgm:pt modelId="{ACB17827-A244-43CB-9CA6-F3973BEB68C2}" type="pres">
      <dgm:prSet presAssocID="{F4A7AAC6-3C06-41C2-8077-409396145C34}" presName="hierRoot2" presStyleCnt="0">
        <dgm:presLayoutVars>
          <dgm:hierBranch val="init"/>
        </dgm:presLayoutVars>
      </dgm:prSet>
      <dgm:spPr/>
    </dgm:pt>
    <dgm:pt modelId="{28556BAF-3753-4533-95F5-7EC5FA1F14A1}" type="pres">
      <dgm:prSet presAssocID="{F4A7AAC6-3C06-41C2-8077-409396145C34}" presName="rootComposite" presStyleCnt="0"/>
      <dgm:spPr/>
    </dgm:pt>
    <dgm:pt modelId="{63C3ADF7-6469-4168-AECE-FF1DC6F167AC}" type="pres">
      <dgm:prSet presAssocID="{F4A7AAC6-3C06-41C2-8077-409396145C34}" presName="rootText" presStyleLbl="node2" presStyleIdx="1" presStyleCnt="2" custScaleX="252783" custLinFactX="3675" custLinFactNeighborX="100000" custLinFactNeighborY="35199">
        <dgm:presLayoutVars>
          <dgm:chPref val="3"/>
        </dgm:presLayoutVars>
      </dgm:prSet>
      <dgm:spPr/>
    </dgm:pt>
    <dgm:pt modelId="{4BFC3386-1E83-4473-9C06-3FFE8CFE480A}" type="pres">
      <dgm:prSet presAssocID="{F4A7AAC6-3C06-41C2-8077-409396145C34}" presName="rootConnector" presStyleLbl="node2" presStyleIdx="1" presStyleCnt="2"/>
      <dgm:spPr/>
    </dgm:pt>
    <dgm:pt modelId="{AC5D3F61-4635-4D76-9071-227AD6200531}" type="pres">
      <dgm:prSet presAssocID="{F4A7AAC6-3C06-41C2-8077-409396145C34}" presName="hierChild4" presStyleCnt="0"/>
      <dgm:spPr/>
    </dgm:pt>
    <dgm:pt modelId="{67E11F89-92B0-4A41-BD39-EBD676525938}" type="pres">
      <dgm:prSet presAssocID="{6460E8FB-74A9-4F37-B079-A8E039A2F834}" presName="Name37" presStyleLbl="parChTrans1D3" presStyleIdx="2" presStyleCnt="4"/>
      <dgm:spPr/>
    </dgm:pt>
    <dgm:pt modelId="{F39766B7-E491-45A7-8BC5-33A63497D8EA}" type="pres">
      <dgm:prSet presAssocID="{C642B610-2B1C-4815-A294-B3E1CD428101}" presName="hierRoot2" presStyleCnt="0">
        <dgm:presLayoutVars>
          <dgm:hierBranch val="init"/>
        </dgm:presLayoutVars>
      </dgm:prSet>
      <dgm:spPr/>
    </dgm:pt>
    <dgm:pt modelId="{664B661C-127B-48D8-8875-414CF36464E9}" type="pres">
      <dgm:prSet presAssocID="{C642B610-2B1C-4815-A294-B3E1CD428101}" presName="rootComposite" presStyleCnt="0"/>
      <dgm:spPr/>
    </dgm:pt>
    <dgm:pt modelId="{75941802-5E60-425B-B4B4-7E1095F98A09}" type="pres">
      <dgm:prSet presAssocID="{C642B610-2B1C-4815-A294-B3E1CD428101}" presName="rootText" presStyleLbl="node3" presStyleIdx="2" presStyleCnt="4" custScaleX="233381" custScaleY="202914" custLinFactNeighborX="44268" custLinFactNeighborY="47571">
        <dgm:presLayoutVars>
          <dgm:chPref val="3"/>
        </dgm:presLayoutVars>
      </dgm:prSet>
      <dgm:spPr/>
    </dgm:pt>
    <dgm:pt modelId="{63947773-ADE4-4EE2-8538-3FE327832FE4}" type="pres">
      <dgm:prSet presAssocID="{C642B610-2B1C-4815-A294-B3E1CD428101}" presName="rootConnector" presStyleLbl="node3" presStyleIdx="2" presStyleCnt="4"/>
      <dgm:spPr/>
    </dgm:pt>
    <dgm:pt modelId="{32854821-C45C-4CC4-B805-5F2A77D027CC}" type="pres">
      <dgm:prSet presAssocID="{C642B610-2B1C-4815-A294-B3E1CD428101}" presName="hierChild4" presStyleCnt="0"/>
      <dgm:spPr/>
    </dgm:pt>
    <dgm:pt modelId="{EA50FC88-D33E-4798-82CB-670655BC21AE}" type="pres">
      <dgm:prSet presAssocID="{C642B610-2B1C-4815-A294-B3E1CD428101}" presName="hierChild5" presStyleCnt="0"/>
      <dgm:spPr/>
    </dgm:pt>
    <dgm:pt modelId="{B95292D2-038A-4E2C-90AA-7C2DF3223E3B}" type="pres">
      <dgm:prSet presAssocID="{AC162541-6289-44D5-815B-96B6A9AFA53F}" presName="Name37" presStyleLbl="parChTrans1D3" presStyleIdx="3" presStyleCnt="4"/>
      <dgm:spPr/>
    </dgm:pt>
    <dgm:pt modelId="{EF52287D-5F6B-40ED-98B2-F392FD459B5C}" type="pres">
      <dgm:prSet presAssocID="{869916DE-2F45-4FA3-BF82-9356F51680C3}" presName="hierRoot2" presStyleCnt="0">
        <dgm:presLayoutVars>
          <dgm:hierBranch val="init"/>
        </dgm:presLayoutVars>
      </dgm:prSet>
      <dgm:spPr/>
    </dgm:pt>
    <dgm:pt modelId="{C3EAD671-D076-43D2-B444-6D336945E42D}" type="pres">
      <dgm:prSet presAssocID="{869916DE-2F45-4FA3-BF82-9356F51680C3}" presName="rootComposite" presStyleCnt="0"/>
      <dgm:spPr/>
    </dgm:pt>
    <dgm:pt modelId="{C2557380-0232-44EB-A23D-936636CC5C4E}" type="pres">
      <dgm:prSet presAssocID="{869916DE-2F45-4FA3-BF82-9356F51680C3}" presName="rootText" presStyleLbl="node3" presStyleIdx="3" presStyleCnt="4" custScaleX="251392" custScaleY="80567" custLinFactNeighborX="36217" custLinFactNeighborY="47215">
        <dgm:presLayoutVars>
          <dgm:chPref val="3"/>
        </dgm:presLayoutVars>
      </dgm:prSet>
      <dgm:spPr/>
    </dgm:pt>
    <dgm:pt modelId="{F4BFA8F3-2CA2-4B5C-AD52-1C4F1535B626}" type="pres">
      <dgm:prSet presAssocID="{869916DE-2F45-4FA3-BF82-9356F51680C3}" presName="rootConnector" presStyleLbl="node3" presStyleIdx="3" presStyleCnt="4"/>
      <dgm:spPr/>
    </dgm:pt>
    <dgm:pt modelId="{703A2994-F037-45A0-A12F-437D54DACE92}" type="pres">
      <dgm:prSet presAssocID="{869916DE-2F45-4FA3-BF82-9356F51680C3}" presName="hierChild4" presStyleCnt="0"/>
      <dgm:spPr/>
    </dgm:pt>
    <dgm:pt modelId="{96F94390-0790-4045-A1B4-8F621C703E12}" type="pres">
      <dgm:prSet presAssocID="{05365701-CEE5-427A-B0B4-747EF91E042C}" presName="Name37" presStyleLbl="parChTrans1D4" presStyleIdx="0" presStyleCnt="2"/>
      <dgm:spPr/>
    </dgm:pt>
    <dgm:pt modelId="{3A745839-5A81-49CA-89D8-329AF4A09116}" type="pres">
      <dgm:prSet presAssocID="{2DECFF23-60C3-4711-BF58-7CEDDBB14263}" presName="hierRoot2" presStyleCnt="0">
        <dgm:presLayoutVars>
          <dgm:hierBranch val="init"/>
        </dgm:presLayoutVars>
      </dgm:prSet>
      <dgm:spPr/>
    </dgm:pt>
    <dgm:pt modelId="{923E7AD9-5FFC-4355-9658-88EBF2847710}" type="pres">
      <dgm:prSet presAssocID="{2DECFF23-60C3-4711-BF58-7CEDDBB14263}" presName="rootComposite" presStyleCnt="0"/>
      <dgm:spPr/>
    </dgm:pt>
    <dgm:pt modelId="{FF3316D7-F7B9-4C83-8678-1920753AC559}" type="pres">
      <dgm:prSet presAssocID="{2DECFF23-60C3-4711-BF58-7CEDDBB14263}" presName="rootText" presStyleLbl="node4" presStyleIdx="0" presStyleCnt="2" custScaleX="242245" custLinFactNeighborX="30312" custLinFactNeighborY="23537">
        <dgm:presLayoutVars>
          <dgm:chPref val="3"/>
        </dgm:presLayoutVars>
      </dgm:prSet>
      <dgm:spPr/>
    </dgm:pt>
    <dgm:pt modelId="{F61B2BB4-CE39-4576-BA50-905DBCEC5A1B}" type="pres">
      <dgm:prSet presAssocID="{2DECFF23-60C3-4711-BF58-7CEDDBB14263}" presName="rootConnector" presStyleLbl="node4" presStyleIdx="0" presStyleCnt="2"/>
      <dgm:spPr/>
    </dgm:pt>
    <dgm:pt modelId="{02BC0668-9022-4AC1-B4E0-618D7689B9ED}" type="pres">
      <dgm:prSet presAssocID="{2DECFF23-60C3-4711-BF58-7CEDDBB14263}" presName="hierChild4" presStyleCnt="0"/>
      <dgm:spPr/>
    </dgm:pt>
    <dgm:pt modelId="{474D6319-9E79-4923-9674-70A2FCB164EC}" type="pres">
      <dgm:prSet presAssocID="{2DECFF23-60C3-4711-BF58-7CEDDBB14263}" presName="hierChild5" presStyleCnt="0"/>
      <dgm:spPr/>
    </dgm:pt>
    <dgm:pt modelId="{5B4C41EE-CA27-44D5-AFA1-B6F2D31F5B4F}" type="pres">
      <dgm:prSet presAssocID="{B069847F-EEEE-45E2-800E-22900102CCC5}" presName="Name37" presStyleLbl="parChTrans1D4" presStyleIdx="1" presStyleCnt="2"/>
      <dgm:spPr/>
    </dgm:pt>
    <dgm:pt modelId="{2B3B0AF0-3298-4E23-8AE0-4DEB16F933D6}" type="pres">
      <dgm:prSet presAssocID="{0F6EB88C-3136-4410-9479-99B62C2FE385}" presName="hierRoot2" presStyleCnt="0">
        <dgm:presLayoutVars>
          <dgm:hierBranch val="init"/>
        </dgm:presLayoutVars>
      </dgm:prSet>
      <dgm:spPr/>
    </dgm:pt>
    <dgm:pt modelId="{FFC8CF71-AD3D-4CFD-8B8B-FAB2375AB549}" type="pres">
      <dgm:prSet presAssocID="{0F6EB88C-3136-4410-9479-99B62C2FE385}" presName="rootComposite" presStyleCnt="0"/>
      <dgm:spPr/>
    </dgm:pt>
    <dgm:pt modelId="{8B08A746-03D2-45F8-869A-BBE71F9D4126}" type="pres">
      <dgm:prSet presAssocID="{0F6EB88C-3136-4410-9479-99B62C2FE385}" presName="rootText" presStyleLbl="node4" presStyleIdx="1" presStyleCnt="2" custScaleX="166203" custLinFactNeighborX="49015" custLinFactNeighborY="-1407">
        <dgm:presLayoutVars>
          <dgm:chPref val="3"/>
        </dgm:presLayoutVars>
      </dgm:prSet>
      <dgm:spPr/>
    </dgm:pt>
    <dgm:pt modelId="{B23EAF58-169A-4DA4-883F-17ED45DB9BBA}" type="pres">
      <dgm:prSet presAssocID="{0F6EB88C-3136-4410-9479-99B62C2FE385}" presName="rootConnector" presStyleLbl="node4" presStyleIdx="1" presStyleCnt="2"/>
      <dgm:spPr/>
    </dgm:pt>
    <dgm:pt modelId="{D03B154C-61D7-4ABF-8EF8-576680BFDFA6}" type="pres">
      <dgm:prSet presAssocID="{0F6EB88C-3136-4410-9479-99B62C2FE385}" presName="hierChild4" presStyleCnt="0"/>
      <dgm:spPr/>
    </dgm:pt>
    <dgm:pt modelId="{B6707930-FD4D-4E45-B954-C32B22764B6E}" type="pres">
      <dgm:prSet presAssocID="{0F6EB88C-3136-4410-9479-99B62C2FE385}" presName="hierChild5" presStyleCnt="0"/>
      <dgm:spPr/>
    </dgm:pt>
    <dgm:pt modelId="{6A195376-FB28-4CD7-89E0-4104613FF74A}" type="pres">
      <dgm:prSet presAssocID="{869916DE-2F45-4FA3-BF82-9356F51680C3}" presName="hierChild5" presStyleCnt="0"/>
      <dgm:spPr/>
    </dgm:pt>
    <dgm:pt modelId="{CCB1BF27-67A3-4AE5-8747-9729F2A0D3EC}" type="pres">
      <dgm:prSet presAssocID="{F4A7AAC6-3C06-41C2-8077-409396145C34}" presName="hierChild5" presStyleCnt="0"/>
      <dgm:spPr/>
    </dgm:pt>
    <dgm:pt modelId="{38F5A709-BA1F-4348-850E-A40DD51C8994}" type="pres">
      <dgm:prSet presAssocID="{A50B0E14-7AF4-4A4B-AFC6-8BDEDCCA5157}" presName="hierChild3" presStyleCnt="0"/>
      <dgm:spPr/>
    </dgm:pt>
  </dgm:ptLst>
  <dgm:cxnLst>
    <dgm:cxn modelId="{88993106-BDCA-48E7-9CF8-2EB4EFD5A91A}" type="presOf" srcId="{9B59E031-697E-44B6-BD18-A33772837756}" destId="{A62B721D-7132-4A37-985B-5FE820C5C779}" srcOrd="0" destOrd="0" presId="urn:microsoft.com/office/officeart/2005/8/layout/orgChart1"/>
    <dgm:cxn modelId="{0C8FD108-1A06-42EB-923A-88FA3E790B11}" type="presOf" srcId="{F0B21D16-AFF1-49A9-B1F9-996423735F69}" destId="{D69BA740-3435-4912-84AC-D3AEEB7203B2}" srcOrd="1" destOrd="0" presId="urn:microsoft.com/office/officeart/2005/8/layout/orgChart1"/>
    <dgm:cxn modelId="{FFF8482D-7909-4281-89FB-DB011697C5FA}" type="presOf" srcId="{05365701-CEE5-427A-B0B4-747EF91E042C}" destId="{96F94390-0790-4045-A1B4-8F621C703E12}" srcOrd="0" destOrd="0" presId="urn:microsoft.com/office/officeart/2005/8/layout/orgChart1"/>
    <dgm:cxn modelId="{5BA3B838-692F-4942-BBEF-6DAA51B6C6DA}" type="presOf" srcId="{AC162541-6289-44D5-815B-96B6A9AFA53F}" destId="{B95292D2-038A-4E2C-90AA-7C2DF3223E3B}" srcOrd="0" destOrd="0" presId="urn:microsoft.com/office/officeart/2005/8/layout/orgChart1"/>
    <dgm:cxn modelId="{4EEF943D-0176-4665-A55C-0C337EA3FF52}" type="presOf" srcId="{0715F2E0-A60F-48BD-BC57-C36B85E7D18D}" destId="{C4A57B21-E56B-468A-888B-426F8725A7C4}" srcOrd="0" destOrd="0" presId="urn:microsoft.com/office/officeart/2005/8/layout/orgChart1"/>
    <dgm:cxn modelId="{A7F3A540-6C68-4AE1-A8D2-13F292EA0E2A}" srcId="{F4A7AAC6-3C06-41C2-8077-409396145C34}" destId="{869916DE-2F45-4FA3-BF82-9356F51680C3}" srcOrd="1" destOrd="0" parTransId="{AC162541-6289-44D5-815B-96B6A9AFA53F}" sibTransId="{DA4B5280-FFEF-4575-AE6F-DCEFC21FF022}"/>
    <dgm:cxn modelId="{78732350-5B4E-456C-BDD7-CFF0EF8C2493}" srcId="{89B08456-DBF9-46DF-9B22-11A3C514C0D7}" destId="{47306439-5285-442C-8F1A-654B97C36DB2}" srcOrd="0" destOrd="0" parTransId="{9B59E031-697E-44B6-BD18-A33772837756}" sibTransId="{217D116D-F8B8-42EB-814C-D6FF96ED30CE}"/>
    <dgm:cxn modelId="{C0B54258-F80E-49E2-931D-030EFAFCA81D}" type="presOf" srcId="{89B08456-DBF9-46DF-9B22-11A3C514C0D7}" destId="{C4D4DB89-68DA-4D35-8223-CC63601E326A}" srcOrd="1" destOrd="0" presId="urn:microsoft.com/office/officeart/2005/8/layout/orgChart1"/>
    <dgm:cxn modelId="{B5B04460-F29C-4B85-A291-4FEAC764CCCE}" srcId="{869916DE-2F45-4FA3-BF82-9356F51680C3}" destId="{2DECFF23-60C3-4711-BF58-7CEDDBB14263}" srcOrd="0" destOrd="0" parTransId="{05365701-CEE5-427A-B0B4-747EF91E042C}" sibTransId="{EDA4E7CB-1C1A-44FD-9E17-E081D3EABACA}"/>
    <dgm:cxn modelId="{D4F0BB64-8385-4844-B4C7-64FCC0C69993}" type="presOf" srcId="{B069847F-EEEE-45E2-800E-22900102CCC5}" destId="{5B4C41EE-CA27-44D5-AFA1-B6F2D31F5B4F}" srcOrd="0" destOrd="0" presId="urn:microsoft.com/office/officeart/2005/8/layout/orgChart1"/>
    <dgm:cxn modelId="{F3AC6A65-E959-4F4D-95CD-7A2EED337B80}" srcId="{9B04E75A-09E0-4A99-BEAB-EE6248B3E720}" destId="{A50B0E14-7AF4-4A4B-AFC6-8BDEDCCA5157}" srcOrd="0" destOrd="0" parTransId="{063D5F8A-FBEE-473D-B2D7-5DBD5D240715}" sibTransId="{ADC0A517-9EF7-491D-91C9-54C2694E811C}"/>
    <dgm:cxn modelId="{99EBDE7B-8B7F-4927-893B-CE1D103B2FCC}" srcId="{A50B0E14-7AF4-4A4B-AFC6-8BDEDCCA5157}" destId="{89B08456-DBF9-46DF-9B22-11A3C514C0D7}" srcOrd="0" destOrd="0" parTransId="{0715F2E0-A60F-48BD-BC57-C36B85E7D18D}" sibTransId="{06A13168-B4BF-46EC-835A-8E3FA89B8D08}"/>
    <dgm:cxn modelId="{0D6C7984-06F8-4B04-B722-B6CA5DAF7545}" srcId="{89B08456-DBF9-46DF-9B22-11A3C514C0D7}" destId="{F0B21D16-AFF1-49A9-B1F9-996423735F69}" srcOrd="1" destOrd="0" parTransId="{9E9D7F10-1A5B-4643-845A-CC8A4EF5CFE4}" sibTransId="{2D3A829A-25B2-415F-B63A-7B269D5B7840}"/>
    <dgm:cxn modelId="{2893F985-026A-49E3-B8CE-33B6719510AB}" type="presOf" srcId="{0F6EB88C-3136-4410-9479-99B62C2FE385}" destId="{B23EAF58-169A-4DA4-883F-17ED45DB9BBA}" srcOrd="1" destOrd="0" presId="urn:microsoft.com/office/officeart/2005/8/layout/orgChart1"/>
    <dgm:cxn modelId="{58B5DB88-7BED-40A3-9E9A-E026BE433C3D}" type="presOf" srcId="{F4A7AAC6-3C06-41C2-8077-409396145C34}" destId="{63C3ADF7-6469-4168-AECE-FF1DC6F167AC}" srcOrd="0" destOrd="0" presId="urn:microsoft.com/office/officeart/2005/8/layout/orgChart1"/>
    <dgm:cxn modelId="{9798258B-2AAC-4CC1-9D03-95DDD5F50314}" type="presOf" srcId="{47306439-5285-442C-8F1A-654B97C36DB2}" destId="{04B22127-2B6C-487F-8F6A-1F15CFD51D9B}" srcOrd="1" destOrd="0" presId="urn:microsoft.com/office/officeart/2005/8/layout/orgChart1"/>
    <dgm:cxn modelId="{7178478C-9BEF-48D4-A2AE-D772B44E0CBB}" srcId="{F4A7AAC6-3C06-41C2-8077-409396145C34}" destId="{C642B610-2B1C-4815-A294-B3E1CD428101}" srcOrd="0" destOrd="0" parTransId="{6460E8FB-74A9-4F37-B079-A8E039A2F834}" sibTransId="{8BD5A648-529F-4B7B-8A84-79E49E3E1E7B}"/>
    <dgm:cxn modelId="{04962296-750D-4F29-A8D7-1229E973BCCE}" type="presOf" srcId="{869916DE-2F45-4FA3-BF82-9356F51680C3}" destId="{F4BFA8F3-2CA2-4B5C-AD52-1C4F1535B626}" srcOrd="1" destOrd="0" presId="urn:microsoft.com/office/officeart/2005/8/layout/orgChart1"/>
    <dgm:cxn modelId="{89C6819F-A6D7-449F-B75E-B2436F6E1FBD}" type="presOf" srcId="{9B04E75A-09E0-4A99-BEAB-EE6248B3E720}" destId="{06D2E0FC-7B02-4C28-9D12-65397901B8E3}" srcOrd="0" destOrd="0" presId="urn:microsoft.com/office/officeart/2005/8/layout/orgChart1"/>
    <dgm:cxn modelId="{EE8D47A1-4B23-4808-B07C-6461085CBD52}" type="presOf" srcId="{869916DE-2F45-4FA3-BF82-9356F51680C3}" destId="{C2557380-0232-44EB-A23D-936636CC5C4E}" srcOrd="0" destOrd="0" presId="urn:microsoft.com/office/officeart/2005/8/layout/orgChart1"/>
    <dgm:cxn modelId="{1DC2FFA2-D099-48AF-9E5E-E7EFBC62F1AB}" type="presOf" srcId="{9E9D7F10-1A5B-4643-845A-CC8A4EF5CFE4}" destId="{95CD65E0-CBAC-40F8-B6FF-8DD9F0943CBD}" srcOrd="0" destOrd="0" presId="urn:microsoft.com/office/officeart/2005/8/layout/orgChart1"/>
    <dgm:cxn modelId="{6FA8AFA7-47DF-4B59-A0B3-903CCFD9E497}" type="presOf" srcId="{A50B0E14-7AF4-4A4B-AFC6-8BDEDCCA5157}" destId="{A26C87C3-3115-417F-8831-06D84815962C}" srcOrd="1" destOrd="0" presId="urn:microsoft.com/office/officeart/2005/8/layout/orgChart1"/>
    <dgm:cxn modelId="{765887A8-6BA8-4537-BC09-2A5A8A92EBC7}" type="presOf" srcId="{C642B610-2B1C-4815-A294-B3E1CD428101}" destId="{75941802-5E60-425B-B4B4-7E1095F98A09}" srcOrd="0" destOrd="0" presId="urn:microsoft.com/office/officeart/2005/8/layout/orgChart1"/>
    <dgm:cxn modelId="{7CBB87B0-5DA7-4C5A-AC97-044458095C49}" srcId="{869916DE-2F45-4FA3-BF82-9356F51680C3}" destId="{0F6EB88C-3136-4410-9479-99B62C2FE385}" srcOrd="1" destOrd="0" parTransId="{B069847F-EEEE-45E2-800E-22900102CCC5}" sibTransId="{E420D5B3-84E1-44F7-B3F5-7CBCCC8C2B3F}"/>
    <dgm:cxn modelId="{EFAACFB1-0C08-4C80-A572-30374A49B458}" type="presOf" srcId="{0F6EB88C-3136-4410-9479-99B62C2FE385}" destId="{8B08A746-03D2-45F8-869A-BBE71F9D4126}" srcOrd="0" destOrd="0" presId="urn:microsoft.com/office/officeart/2005/8/layout/orgChart1"/>
    <dgm:cxn modelId="{12AC2EBC-4CE6-41F7-A02D-9B1094A516FE}" srcId="{A50B0E14-7AF4-4A4B-AFC6-8BDEDCCA5157}" destId="{F4A7AAC6-3C06-41C2-8077-409396145C34}" srcOrd="1" destOrd="0" parTransId="{28CE99FD-4284-4E14-BB11-D23C20EAD06E}" sibTransId="{FD22CE2F-A71F-4340-80E3-ED5CE8A54F2B}"/>
    <dgm:cxn modelId="{029C29D5-FE41-4E18-8346-F824B8E8F055}" type="presOf" srcId="{89B08456-DBF9-46DF-9B22-11A3C514C0D7}" destId="{BCDCC822-1996-4675-B44E-99680B57EEBB}" srcOrd="0" destOrd="0" presId="urn:microsoft.com/office/officeart/2005/8/layout/orgChart1"/>
    <dgm:cxn modelId="{3AB3AAD9-2B00-401C-BB75-1B251018B134}" type="presOf" srcId="{F4A7AAC6-3C06-41C2-8077-409396145C34}" destId="{4BFC3386-1E83-4473-9C06-3FFE8CFE480A}" srcOrd="1" destOrd="0" presId="urn:microsoft.com/office/officeart/2005/8/layout/orgChart1"/>
    <dgm:cxn modelId="{65C57BDF-810B-4C60-9651-B3020641DEF9}" type="presOf" srcId="{F0B21D16-AFF1-49A9-B1F9-996423735F69}" destId="{5FF47D45-F7D2-4A1F-B54F-E6C8F0F2CD80}" srcOrd="0" destOrd="0" presId="urn:microsoft.com/office/officeart/2005/8/layout/orgChart1"/>
    <dgm:cxn modelId="{96003DE9-25E7-4139-8AC9-93DD5966C775}" type="presOf" srcId="{2DECFF23-60C3-4711-BF58-7CEDDBB14263}" destId="{FF3316D7-F7B9-4C83-8678-1920753AC559}" srcOrd="0" destOrd="0" presId="urn:microsoft.com/office/officeart/2005/8/layout/orgChart1"/>
    <dgm:cxn modelId="{FC3798E9-685B-49F8-980C-1CC2BE26E7D8}" type="presOf" srcId="{C642B610-2B1C-4815-A294-B3E1CD428101}" destId="{63947773-ADE4-4EE2-8538-3FE327832FE4}" srcOrd="1" destOrd="0" presId="urn:microsoft.com/office/officeart/2005/8/layout/orgChart1"/>
    <dgm:cxn modelId="{E516DEE9-5E9F-45D7-AFAE-6AB049A342D5}" type="presOf" srcId="{A50B0E14-7AF4-4A4B-AFC6-8BDEDCCA5157}" destId="{CAD778CB-3FCB-4275-AF98-01482CDE6270}" srcOrd="0" destOrd="0" presId="urn:microsoft.com/office/officeart/2005/8/layout/orgChart1"/>
    <dgm:cxn modelId="{9B50E2F0-507B-4C2B-BD0E-C2F6C1C589AE}" type="presOf" srcId="{2DECFF23-60C3-4711-BF58-7CEDDBB14263}" destId="{F61B2BB4-CE39-4576-BA50-905DBCEC5A1B}" srcOrd="1" destOrd="0" presId="urn:microsoft.com/office/officeart/2005/8/layout/orgChart1"/>
    <dgm:cxn modelId="{B3A424F6-394B-4F94-B770-5B19A59EE229}" type="presOf" srcId="{6460E8FB-74A9-4F37-B079-A8E039A2F834}" destId="{67E11F89-92B0-4A41-BD39-EBD676525938}" srcOrd="0" destOrd="0" presId="urn:microsoft.com/office/officeart/2005/8/layout/orgChart1"/>
    <dgm:cxn modelId="{8C1B35FA-497C-4078-9F78-56AACEFBACF3}" type="presOf" srcId="{47306439-5285-442C-8F1A-654B97C36DB2}" destId="{AA8F472B-8D95-428E-BE7A-8C6A5043B199}" srcOrd="0" destOrd="0" presId="urn:microsoft.com/office/officeart/2005/8/layout/orgChart1"/>
    <dgm:cxn modelId="{6C310AFC-A29C-4F82-8F02-88B93537A8FE}" type="presOf" srcId="{28CE99FD-4284-4E14-BB11-D23C20EAD06E}" destId="{2D90D26A-4E1A-4E12-A95C-CD487698E46F}" srcOrd="0" destOrd="0" presId="urn:microsoft.com/office/officeart/2005/8/layout/orgChart1"/>
    <dgm:cxn modelId="{06953DFD-5C08-44D0-B1CB-76A40D9C8A37}" type="presParOf" srcId="{06D2E0FC-7B02-4C28-9D12-65397901B8E3}" destId="{0DB33690-C7F1-4E8B-9AEE-3B96016C821A}" srcOrd="0" destOrd="0" presId="urn:microsoft.com/office/officeart/2005/8/layout/orgChart1"/>
    <dgm:cxn modelId="{51395EBB-5EE0-425B-ABFD-ED811C106650}" type="presParOf" srcId="{0DB33690-C7F1-4E8B-9AEE-3B96016C821A}" destId="{B19013AD-65EE-4A5C-9F86-A5103A127C5F}" srcOrd="0" destOrd="0" presId="urn:microsoft.com/office/officeart/2005/8/layout/orgChart1"/>
    <dgm:cxn modelId="{1D44AC26-31D9-4A92-83E6-FFF483572C1F}" type="presParOf" srcId="{B19013AD-65EE-4A5C-9F86-A5103A127C5F}" destId="{CAD778CB-3FCB-4275-AF98-01482CDE6270}" srcOrd="0" destOrd="0" presId="urn:microsoft.com/office/officeart/2005/8/layout/orgChart1"/>
    <dgm:cxn modelId="{2FE36110-A4FF-44A7-BE3E-C2199FE9AB9C}" type="presParOf" srcId="{B19013AD-65EE-4A5C-9F86-A5103A127C5F}" destId="{A26C87C3-3115-417F-8831-06D84815962C}" srcOrd="1" destOrd="0" presId="urn:microsoft.com/office/officeart/2005/8/layout/orgChart1"/>
    <dgm:cxn modelId="{1C91A639-A968-4ADA-88FF-25BF6F19B571}" type="presParOf" srcId="{0DB33690-C7F1-4E8B-9AEE-3B96016C821A}" destId="{FEF99853-0E9B-4B0E-BF5D-71D84365404E}" srcOrd="1" destOrd="0" presId="urn:microsoft.com/office/officeart/2005/8/layout/orgChart1"/>
    <dgm:cxn modelId="{6FE8E6EF-DDF6-4647-B81A-167DE9671569}" type="presParOf" srcId="{FEF99853-0E9B-4B0E-BF5D-71D84365404E}" destId="{C4A57B21-E56B-468A-888B-426F8725A7C4}" srcOrd="0" destOrd="0" presId="urn:microsoft.com/office/officeart/2005/8/layout/orgChart1"/>
    <dgm:cxn modelId="{4274EA1D-B4F5-4D00-B6A1-7FEAF71C050F}" type="presParOf" srcId="{FEF99853-0E9B-4B0E-BF5D-71D84365404E}" destId="{E528AF39-4F0A-4843-9BF6-FA3E836D8B4B}" srcOrd="1" destOrd="0" presId="urn:microsoft.com/office/officeart/2005/8/layout/orgChart1"/>
    <dgm:cxn modelId="{7D06BAC0-B6A5-436B-BC1F-BC5A0D457B23}" type="presParOf" srcId="{E528AF39-4F0A-4843-9BF6-FA3E836D8B4B}" destId="{6D4C4C20-F3D2-4150-AC3A-B3FA4044E489}" srcOrd="0" destOrd="0" presId="urn:microsoft.com/office/officeart/2005/8/layout/orgChart1"/>
    <dgm:cxn modelId="{6FC0E4B7-25E5-4BDE-9718-6DAD03CE4157}" type="presParOf" srcId="{6D4C4C20-F3D2-4150-AC3A-B3FA4044E489}" destId="{BCDCC822-1996-4675-B44E-99680B57EEBB}" srcOrd="0" destOrd="0" presId="urn:microsoft.com/office/officeart/2005/8/layout/orgChart1"/>
    <dgm:cxn modelId="{FC32E3EE-A400-4797-AC2C-18D75E0C36C9}" type="presParOf" srcId="{6D4C4C20-F3D2-4150-AC3A-B3FA4044E489}" destId="{C4D4DB89-68DA-4D35-8223-CC63601E326A}" srcOrd="1" destOrd="0" presId="urn:microsoft.com/office/officeart/2005/8/layout/orgChart1"/>
    <dgm:cxn modelId="{CC645724-9076-44D1-A0AB-F4E1614B10D4}" type="presParOf" srcId="{E528AF39-4F0A-4843-9BF6-FA3E836D8B4B}" destId="{E61E1207-2E06-4F4A-9B8F-67C3BABBDB7F}" srcOrd="1" destOrd="0" presId="urn:microsoft.com/office/officeart/2005/8/layout/orgChart1"/>
    <dgm:cxn modelId="{8E7006FB-D726-49A9-9174-382C1DB61711}" type="presParOf" srcId="{E61E1207-2E06-4F4A-9B8F-67C3BABBDB7F}" destId="{A62B721D-7132-4A37-985B-5FE820C5C779}" srcOrd="0" destOrd="0" presId="urn:microsoft.com/office/officeart/2005/8/layout/orgChart1"/>
    <dgm:cxn modelId="{32B802E4-B30A-4462-8886-756D86EB23E1}" type="presParOf" srcId="{E61E1207-2E06-4F4A-9B8F-67C3BABBDB7F}" destId="{A793A543-A461-4A14-BB3E-C620FAFC28F5}" srcOrd="1" destOrd="0" presId="urn:microsoft.com/office/officeart/2005/8/layout/orgChart1"/>
    <dgm:cxn modelId="{CB445E0D-9FAA-4D0B-A408-289EFB5883A5}" type="presParOf" srcId="{A793A543-A461-4A14-BB3E-C620FAFC28F5}" destId="{3328B4B1-7C95-47F3-BFC4-0BDA4EB62233}" srcOrd="0" destOrd="0" presId="urn:microsoft.com/office/officeart/2005/8/layout/orgChart1"/>
    <dgm:cxn modelId="{B1921E32-F077-4289-AB23-96DC9D747AD7}" type="presParOf" srcId="{3328B4B1-7C95-47F3-BFC4-0BDA4EB62233}" destId="{AA8F472B-8D95-428E-BE7A-8C6A5043B199}" srcOrd="0" destOrd="0" presId="urn:microsoft.com/office/officeart/2005/8/layout/orgChart1"/>
    <dgm:cxn modelId="{13B19877-D0B9-4A01-B99F-087EC8CE25C0}" type="presParOf" srcId="{3328B4B1-7C95-47F3-BFC4-0BDA4EB62233}" destId="{04B22127-2B6C-487F-8F6A-1F15CFD51D9B}" srcOrd="1" destOrd="0" presId="urn:microsoft.com/office/officeart/2005/8/layout/orgChart1"/>
    <dgm:cxn modelId="{82A5E332-A25D-4642-9E2B-660E5B973DD9}" type="presParOf" srcId="{A793A543-A461-4A14-BB3E-C620FAFC28F5}" destId="{290CCFD6-147C-4EF9-B5F7-DDFFED01459A}" srcOrd="1" destOrd="0" presId="urn:microsoft.com/office/officeart/2005/8/layout/orgChart1"/>
    <dgm:cxn modelId="{D63F6238-1668-4DB0-9802-F93B888805A2}" type="presParOf" srcId="{A793A543-A461-4A14-BB3E-C620FAFC28F5}" destId="{91A354BC-2349-42A8-BDFA-5939757F22A6}" srcOrd="2" destOrd="0" presId="urn:microsoft.com/office/officeart/2005/8/layout/orgChart1"/>
    <dgm:cxn modelId="{4866EDFC-6785-4EB6-81CD-7FCE153400EC}" type="presParOf" srcId="{E61E1207-2E06-4F4A-9B8F-67C3BABBDB7F}" destId="{95CD65E0-CBAC-40F8-B6FF-8DD9F0943CBD}" srcOrd="2" destOrd="0" presId="urn:microsoft.com/office/officeart/2005/8/layout/orgChart1"/>
    <dgm:cxn modelId="{62CCB0FA-A153-4BEC-A7BC-6607FB550290}" type="presParOf" srcId="{E61E1207-2E06-4F4A-9B8F-67C3BABBDB7F}" destId="{DC8F3060-D8D2-40BC-9B7F-2C4FBCB3412B}" srcOrd="3" destOrd="0" presId="urn:microsoft.com/office/officeart/2005/8/layout/orgChart1"/>
    <dgm:cxn modelId="{CCAFFD45-F780-433A-A88A-E654CFCB9196}" type="presParOf" srcId="{DC8F3060-D8D2-40BC-9B7F-2C4FBCB3412B}" destId="{004A80DA-49F5-4624-975A-21045DF4DCA5}" srcOrd="0" destOrd="0" presId="urn:microsoft.com/office/officeart/2005/8/layout/orgChart1"/>
    <dgm:cxn modelId="{9FDDBF53-CA58-40A9-81B8-C0A45E6B6DFE}" type="presParOf" srcId="{004A80DA-49F5-4624-975A-21045DF4DCA5}" destId="{5FF47D45-F7D2-4A1F-B54F-E6C8F0F2CD80}" srcOrd="0" destOrd="0" presId="urn:microsoft.com/office/officeart/2005/8/layout/orgChart1"/>
    <dgm:cxn modelId="{A9C7AECC-2962-4D7F-92F5-6B7DD23C1875}" type="presParOf" srcId="{004A80DA-49F5-4624-975A-21045DF4DCA5}" destId="{D69BA740-3435-4912-84AC-D3AEEB7203B2}" srcOrd="1" destOrd="0" presId="urn:microsoft.com/office/officeart/2005/8/layout/orgChart1"/>
    <dgm:cxn modelId="{E69E4FA9-BEF5-4765-8C78-E93A31A2094F}" type="presParOf" srcId="{DC8F3060-D8D2-40BC-9B7F-2C4FBCB3412B}" destId="{607A00C7-9AA7-40FA-98C7-41E8D4CD9507}" srcOrd="1" destOrd="0" presId="urn:microsoft.com/office/officeart/2005/8/layout/orgChart1"/>
    <dgm:cxn modelId="{FBF9361C-83E0-41EE-91F4-07057FFED3A1}" type="presParOf" srcId="{DC8F3060-D8D2-40BC-9B7F-2C4FBCB3412B}" destId="{502AA43C-5949-4D8A-9601-5DB96A43FBD1}" srcOrd="2" destOrd="0" presId="urn:microsoft.com/office/officeart/2005/8/layout/orgChart1"/>
    <dgm:cxn modelId="{DE417BFA-B296-46F2-846C-508C2B81F8DC}" type="presParOf" srcId="{E528AF39-4F0A-4843-9BF6-FA3E836D8B4B}" destId="{40194A58-F505-4318-939C-03A4987B6EB2}" srcOrd="2" destOrd="0" presId="urn:microsoft.com/office/officeart/2005/8/layout/orgChart1"/>
    <dgm:cxn modelId="{84565DDB-6CE5-49C3-A10E-CEDEA995C82F}" type="presParOf" srcId="{FEF99853-0E9B-4B0E-BF5D-71D84365404E}" destId="{2D90D26A-4E1A-4E12-A95C-CD487698E46F}" srcOrd="2" destOrd="0" presId="urn:microsoft.com/office/officeart/2005/8/layout/orgChart1"/>
    <dgm:cxn modelId="{14659612-87C7-49C5-8835-BD29A2BCC206}" type="presParOf" srcId="{FEF99853-0E9B-4B0E-BF5D-71D84365404E}" destId="{ACB17827-A244-43CB-9CA6-F3973BEB68C2}" srcOrd="3" destOrd="0" presId="urn:microsoft.com/office/officeart/2005/8/layout/orgChart1"/>
    <dgm:cxn modelId="{2765746D-790F-4190-81DE-8CB608F2F514}" type="presParOf" srcId="{ACB17827-A244-43CB-9CA6-F3973BEB68C2}" destId="{28556BAF-3753-4533-95F5-7EC5FA1F14A1}" srcOrd="0" destOrd="0" presId="urn:microsoft.com/office/officeart/2005/8/layout/orgChart1"/>
    <dgm:cxn modelId="{CD6BBC0F-E967-4CAF-975C-12B9507296AB}" type="presParOf" srcId="{28556BAF-3753-4533-95F5-7EC5FA1F14A1}" destId="{63C3ADF7-6469-4168-AECE-FF1DC6F167AC}" srcOrd="0" destOrd="0" presId="urn:microsoft.com/office/officeart/2005/8/layout/orgChart1"/>
    <dgm:cxn modelId="{D58C24A3-9435-4A23-AAED-398433823E93}" type="presParOf" srcId="{28556BAF-3753-4533-95F5-7EC5FA1F14A1}" destId="{4BFC3386-1E83-4473-9C06-3FFE8CFE480A}" srcOrd="1" destOrd="0" presId="urn:microsoft.com/office/officeart/2005/8/layout/orgChart1"/>
    <dgm:cxn modelId="{85B53381-DD0A-4DC4-B735-863C4868118F}" type="presParOf" srcId="{ACB17827-A244-43CB-9CA6-F3973BEB68C2}" destId="{AC5D3F61-4635-4D76-9071-227AD6200531}" srcOrd="1" destOrd="0" presId="urn:microsoft.com/office/officeart/2005/8/layout/orgChart1"/>
    <dgm:cxn modelId="{F66EEB85-FEB2-45C8-A0E4-770D3637E4F2}" type="presParOf" srcId="{AC5D3F61-4635-4D76-9071-227AD6200531}" destId="{67E11F89-92B0-4A41-BD39-EBD676525938}" srcOrd="0" destOrd="0" presId="urn:microsoft.com/office/officeart/2005/8/layout/orgChart1"/>
    <dgm:cxn modelId="{B889C1FD-20E0-40E0-8195-4B466B778E55}" type="presParOf" srcId="{AC5D3F61-4635-4D76-9071-227AD6200531}" destId="{F39766B7-E491-45A7-8BC5-33A63497D8EA}" srcOrd="1" destOrd="0" presId="urn:microsoft.com/office/officeart/2005/8/layout/orgChart1"/>
    <dgm:cxn modelId="{F4CA7759-C21A-4283-ABF2-E11AB241235B}" type="presParOf" srcId="{F39766B7-E491-45A7-8BC5-33A63497D8EA}" destId="{664B661C-127B-48D8-8875-414CF36464E9}" srcOrd="0" destOrd="0" presId="urn:microsoft.com/office/officeart/2005/8/layout/orgChart1"/>
    <dgm:cxn modelId="{481E88CF-C596-4BAC-85F8-1AD70D824ED7}" type="presParOf" srcId="{664B661C-127B-48D8-8875-414CF36464E9}" destId="{75941802-5E60-425B-B4B4-7E1095F98A09}" srcOrd="0" destOrd="0" presId="urn:microsoft.com/office/officeart/2005/8/layout/orgChart1"/>
    <dgm:cxn modelId="{FBF2D928-5451-43C2-8D59-90154FE481E4}" type="presParOf" srcId="{664B661C-127B-48D8-8875-414CF36464E9}" destId="{63947773-ADE4-4EE2-8538-3FE327832FE4}" srcOrd="1" destOrd="0" presId="urn:microsoft.com/office/officeart/2005/8/layout/orgChart1"/>
    <dgm:cxn modelId="{89E5DEE2-B0A0-44F7-908C-C07582FBCFE6}" type="presParOf" srcId="{F39766B7-E491-45A7-8BC5-33A63497D8EA}" destId="{32854821-C45C-4CC4-B805-5F2A77D027CC}" srcOrd="1" destOrd="0" presId="urn:microsoft.com/office/officeart/2005/8/layout/orgChart1"/>
    <dgm:cxn modelId="{09E3DA31-AC78-4FF6-A142-F2C17043EA9A}" type="presParOf" srcId="{F39766B7-E491-45A7-8BC5-33A63497D8EA}" destId="{EA50FC88-D33E-4798-82CB-670655BC21AE}" srcOrd="2" destOrd="0" presId="urn:microsoft.com/office/officeart/2005/8/layout/orgChart1"/>
    <dgm:cxn modelId="{00F32A16-0531-4AC2-997D-40AD980439D0}" type="presParOf" srcId="{AC5D3F61-4635-4D76-9071-227AD6200531}" destId="{B95292D2-038A-4E2C-90AA-7C2DF3223E3B}" srcOrd="2" destOrd="0" presId="urn:microsoft.com/office/officeart/2005/8/layout/orgChart1"/>
    <dgm:cxn modelId="{0CD1A841-F9CF-4B8C-849A-E6F656FF0884}" type="presParOf" srcId="{AC5D3F61-4635-4D76-9071-227AD6200531}" destId="{EF52287D-5F6B-40ED-98B2-F392FD459B5C}" srcOrd="3" destOrd="0" presId="urn:microsoft.com/office/officeart/2005/8/layout/orgChart1"/>
    <dgm:cxn modelId="{188A9D40-1DB3-4637-8560-CCC1B99C8873}" type="presParOf" srcId="{EF52287D-5F6B-40ED-98B2-F392FD459B5C}" destId="{C3EAD671-D076-43D2-B444-6D336945E42D}" srcOrd="0" destOrd="0" presId="urn:microsoft.com/office/officeart/2005/8/layout/orgChart1"/>
    <dgm:cxn modelId="{3A928E33-4CF8-4A37-A530-F8E530B7F3E6}" type="presParOf" srcId="{C3EAD671-D076-43D2-B444-6D336945E42D}" destId="{C2557380-0232-44EB-A23D-936636CC5C4E}" srcOrd="0" destOrd="0" presId="urn:microsoft.com/office/officeart/2005/8/layout/orgChart1"/>
    <dgm:cxn modelId="{687FA18A-2B5D-424D-A425-67E945FD0531}" type="presParOf" srcId="{C3EAD671-D076-43D2-B444-6D336945E42D}" destId="{F4BFA8F3-2CA2-4B5C-AD52-1C4F1535B626}" srcOrd="1" destOrd="0" presId="urn:microsoft.com/office/officeart/2005/8/layout/orgChart1"/>
    <dgm:cxn modelId="{733164D3-D312-4337-8744-63CBE48F836F}" type="presParOf" srcId="{EF52287D-5F6B-40ED-98B2-F392FD459B5C}" destId="{703A2994-F037-45A0-A12F-437D54DACE92}" srcOrd="1" destOrd="0" presId="urn:microsoft.com/office/officeart/2005/8/layout/orgChart1"/>
    <dgm:cxn modelId="{574DD307-E220-411E-87B8-B049A6F41FA8}" type="presParOf" srcId="{703A2994-F037-45A0-A12F-437D54DACE92}" destId="{96F94390-0790-4045-A1B4-8F621C703E12}" srcOrd="0" destOrd="0" presId="urn:microsoft.com/office/officeart/2005/8/layout/orgChart1"/>
    <dgm:cxn modelId="{1453097B-246B-4205-9BBE-828ADD218CEF}" type="presParOf" srcId="{703A2994-F037-45A0-A12F-437D54DACE92}" destId="{3A745839-5A81-49CA-89D8-329AF4A09116}" srcOrd="1" destOrd="0" presId="urn:microsoft.com/office/officeart/2005/8/layout/orgChart1"/>
    <dgm:cxn modelId="{4D9DC7A7-8041-461D-8DD7-9C799D247753}" type="presParOf" srcId="{3A745839-5A81-49CA-89D8-329AF4A09116}" destId="{923E7AD9-5FFC-4355-9658-88EBF2847710}" srcOrd="0" destOrd="0" presId="urn:microsoft.com/office/officeart/2005/8/layout/orgChart1"/>
    <dgm:cxn modelId="{704E5B8C-1507-4EEF-A820-EA4E9DD42696}" type="presParOf" srcId="{923E7AD9-5FFC-4355-9658-88EBF2847710}" destId="{FF3316D7-F7B9-4C83-8678-1920753AC559}" srcOrd="0" destOrd="0" presId="urn:microsoft.com/office/officeart/2005/8/layout/orgChart1"/>
    <dgm:cxn modelId="{603FB48B-E4F9-48B4-9D43-128732A2E7B1}" type="presParOf" srcId="{923E7AD9-5FFC-4355-9658-88EBF2847710}" destId="{F61B2BB4-CE39-4576-BA50-905DBCEC5A1B}" srcOrd="1" destOrd="0" presId="urn:microsoft.com/office/officeart/2005/8/layout/orgChart1"/>
    <dgm:cxn modelId="{00146B70-900B-4376-BC4A-0A450FA9BC3F}" type="presParOf" srcId="{3A745839-5A81-49CA-89D8-329AF4A09116}" destId="{02BC0668-9022-4AC1-B4E0-618D7689B9ED}" srcOrd="1" destOrd="0" presId="urn:microsoft.com/office/officeart/2005/8/layout/orgChart1"/>
    <dgm:cxn modelId="{F75F390C-3557-4078-B87E-45D18AE59579}" type="presParOf" srcId="{3A745839-5A81-49CA-89D8-329AF4A09116}" destId="{474D6319-9E79-4923-9674-70A2FCB164EC}" srcOrd="2" destOrd="0" presId="urn:microsoft.com/office/officeart/2005/8/layout/orgChart1"/>
    <dgm:cxn modelId="{91CC6EC0-2F46-4482-84A5-FD8F382B4DC7}" type="presParOf" srcId="{703A2994-F037-45A0-A12F-437D54DACE92}" destId="{5B4C41EE-CA27-44D5-AFA1-B6F2D31F5B4F}" srcOrd="2" destOrd="0" presId="urn:microsoft.com/office/officeart/2005/8/layout/orgChart1"/>
    <dgm:cxn modelId="{48C7C5DB-1FFF-4C92-B9DB-71A8E87CFEE8}" type="presParOf" srcId="{703A2994-F037-45A0-A12F-437D54DACE92}" destId="{2B3B0AF0-3298-4E23-8AE0-4DEB16F933D6}" srcOrd="3" destOrd="0" presId="urn:microsoft.com/office/officeart/2005/8/layout/orgChart1"/>
    <dgm:cxn modelId="{CBAC7D91-09FE-499A-934F-E38A1564966D}" type="presParOf" srcId="{2B3B0AF0-3298-4E23-8AE0-4DEB16F933D6}" destId="{FFC8CF71-AD3D-4CFD-8B8B-FAB2375AB549}" srcOrd="0" destOrd="0" presId="urn:microsoft.com/office/officeart/2005/8/layout/orgChart1"/>
    <dgm:cxn modelId="{580BE986-C8CC-4AEF-A92F-8799266A53D3}" type="presParOf" srcId="{FFC8CF71-AD3D-4CFD-8B8B-FAB2375AB549}" destId="{8B08A746-03D2-45F8-869A-BBE71F9D4126}" srcOrd="0" destOrd="0" presId="urn:microsoft.com/office/officeart/2005/8/layout/orgChart1"/>
    <dgm:cxn modelId="{B226A30C-9472-4F93-9F09-FD2F0B08AC1E}" type="presParOf" srcId="{FFC8CF71-AD3D-4CFD-8B8B-FAB2375AB549}" destId="{B23EAF58-169A-4DA4-883F-17ED45DB9BBA}" srcOrd="1" destOrd="0" presId="urn:microsoft.com/office/officeart/2005/8/layout/orgChart1"/>
    <dgm:cxn modelId="{1B06C184-F46F-4255-8C78-371A73E21E94}" type="presParOf" srcId="{2B3B0AF0-3298-4E23-8AE0-4DEB16F933D6}" destId="{D03B154C-61D7-4ABF-8EF8-576680BFDFA6}" srcOrd="1" destOrd="0" presId="urn:microsoft.com/office/officeart/2005/8/layout/orgChart1"/>
    <dgm:cxn modelId="{FA35515C-CC7B-4583-B575-7C9FF1BCCB6D}" type="presParOf" srcId="{2B3B0AF0-3298-4E23-8AE0-4DEB16F933D6}" destId="{B6707930-FD4D-4E45-B954-C32B22764B6E}" srcOrd="2" destOrd="0" presId="urn:microsoft.com/office/officeart/2005/8/layout/orgChart1"/>
    <dgm:cxn modelId="{6D45492F-62EE-47F4-98BA-DEB12689C300}" type="presParOf" srcId="{EF52287D-5F6B-40ED-98B2-F392FD459B5C}" destId="{6A195376-FB28-4CD7-89E0-4104613FF74A}" srcOrd="2" destOrd="0" presId="urn:microsoft.com/office/officeart/2005/8/layout/orgChart1"/>
    <dgm:cxn modelId="{603A0CB7-07B6-4FA2-8DC5-3284B62FB791}" type="presParOf" srcId="{ACB17827-A244-43CB-9CA6-F3973BEB68C2}" destId="{CCB1BF27-67A3-4AE5-8747-9729F2A0D3EC}" srcOrd="2" destOrd="0" presId="urn:microsoft.com/office/officeart/2005/8/layout/orgChart1"/>
    <dgm:cxn modelId="{E2ED20D2-68FD-4353-8B13-F2AAF1FE40C4}" type="presParOf" srcId="{0DB33690-C7F1-4E8B-9AEE-3B96016C821A}" destId="{38F5A709-BA1F-4348-850E-A40DD51C899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4E91F-4AC4-4923-B437-4C9FBEC3032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F386E95-199D-4B4B-A882-BE67B86F109B}">
      <dgm:prSet phldrT="[Text]"/>
      <dgm:spPr/>
      <dgm:t>
        <a:bodyPr/>
        <a:lstStyle/>
        <a:p>
          <a:r>
            <a:rPr lang="ar-KW" dirty="0"/>
            <a:t>فحص مخالطي العمارة</a:t>
          </a:r>
          <a:endParaRPr lang="en-US" dirty="0"/>
        </a:p>
      </dgm:t>
    </dgm:pt>
    <dgm:pt modelId="{1D71D500-629E-457C-80B3-534E37660C89}" type="parTrans" cxnId="{96ACDF57-FF08-45C1-8832-6A5534A56E6E}">
      <dgm:prSet/>
      <dgm:spPr/>
      <dgm:t>
        <a:bodyPr/>
        <a:lstStyle/>
        <a:p>
          <a:endParaRPr lang="en-US"/>
        </a:p>
      </dgm:t>
    </dgm:pt>
    <dgm:pt modelId="{D6AE8003-D8F9-4AE7-8AF1-5FD1F25BBD50}" type="sibTrans" cxnId="{96ACDF57-FF08-45C1-8832-6A5534A56E6E}">
      <dgm:prSet/>
      <dgm:spPr/>
      <dgm:t>
        <a:bodyPr/>
        <a:lstStyle/>
        <a:p>
          <a:endParaRPr lang="en-US"/>
        </a:p>
      </dgm:t>
    </dgm:pt>
    <dgm:pt modelId="{B250F452-900A-4F43-896A-06039A8A05C3}" type="asst">
      <dgm:prSet phldrT="[Text]"/>
      <dgm:spPr>
        <a:solidFill>
          <a:srgbClr val="FF0000"/>
        </a:solidFill>
      </dgm:spPr>
      <dgm:t>
        <a:bodyPr/>
        <a:lstStyle/>
        <a:p>
          <a:r>
            <a:rPr lang="ar-KW" dirty="0"/>
            <a:t>إزالة وعزل الحالات الايجابية</a:t>
          </a:r>
          <a:endParaRPr lang="en-US" dirty="0"/>
        </a:p>
      </dgm:t>
    </dgm:pt>
    <dgm:pt modelId="{292E574C-0376-4CDB-A28F-D0341142EDAC}" type="parTrans" cxnId="{63073433-48D7-4085-AF35-1B7F5FEA2DE6}">
      <dgm:prSet/>
      <dgm:spPr>
        <a:ln w="25400">
          <a:tailEnd type="arrow"/>
        </a:ln>
      </dgm:spPr>
      <dgm:t>
        <a:bodyPr/>
        <a:lstStyle/>
        <a:p>
          <a:endParaRPr lang="en-US"/>
        </a:p>
      </dgm:t>
    </dgm:pt>
    <dgm:pt modelId="{3A3FD529-E193-4FFC-950B-92E8400728E5}" type="sibTrans" cxnId="{63073433-48D7-4085-AF35-1B7F5FEA2DE6}">
      <dgm:prSet/>
      <dgm:spPr/>
      <dgm:t>
        <a:bodyPr/>
        <a:lstStyle/>
        <a:p>
          <a:endParaRPr lang="en-US"/>
        </a:p>
      </dgm:t>
    </dgm:pt>
    <dgm:pt modelId="{DA0C35DB-CF83-4F40-9E37-CCB1E95861D3}">
      <dgm:prSet phldrT="[Text]"/>
      <dgm:spPr/>
      <dgm:t>
        <a:bodyPr/>
        <a:lstStyle/>
        <a:p>
          <a:r>
            <a:rPr lang="ar-KW" dirty="0"/>
            <a:t>تطويق العمارة</a:t>
          </a:r>
          <a:endParaRPr lang="en-US" dirty="0"/>
        </a:p>
      </dgm:t>
    </dgm:pt>
    <dgm:pt modelId="{BD8327FF-51D0-4C5A-9875-366A006CB075}" type="parTrans" cxnId="{5B923E65-7D85-47C1-8FCC-F1A32040B6F3}">
      <dgm:prSet/>
      <dgm:spPr>
        <a:ln w="25400">
          <a:tailEnd type="arrow"/>
        </a:ln>
      </dgm:spPr>
      <dgm:t>
        <a:bodyPr/>
        <a:lstStyle/>
        <a:p>
          <a:endParaRPr lang="en-US"/>
        </a:p>
      </dgm:t>
    </dgm:pt>
    <dgm:pt modelId="{DB1E2919-E97D-45C3-B0CF-1BACA5AF558F}" type="sibTrans" cxnId="{5B923E65-7D85-47C1-8FCC-F1A32040B6F3}">
      <dgm:prSet/>
      <dgm:spPr/>
      <dgm:t>
        <a:bodyPr/>
        <a:lstStyle/>
        <a:p>
          <a:endParaRPr lang="en-US"/>
        </a:p>
      </dgm:t>
    </dgm:pt>
    <dgm:pt modelId="{291B17C0-ADB1-420D-BAD3-18C9C10CB975}" type="pres">
      <dgm:prSet presAssocID="{34B4E91F-4AC4-4923-B437-4C9FBEC30321}" presName="hierChild1" presStyleCnt="0">
        <dgm:presLayoutVars>
          <dgm:orgChart val="1"/>
          <dgm:chPref val="1"/>
          <dgm:dir/>
          <dgm:animOne val="branch"/>
          <dgm:animLvl val="lvl"/>
          <dgm:resizeHandles/>
        </dgm:presLayoutVars>
      </dgm:prSet>
      <dgm:spPr/>
    </dgm:pt>
    <dgm:pt modelId="{0A580018-85F8-40EC-866E-9A62F8B5BFC0}" type="pres">
      <dgm:prSet presAssocID="{DF386E95-199D-4B4B-A882-BE67B86F109B}" presName="hierRoot1" presStyleCnt="0">
        <dgm:presLayoutVars>
          <dgm:hierBranch val="init"/>
        </dgm:presLayoutVars>
      </dgm:prSet>
      <dgm:spPr/>
    </dgm:pt>
    <dgm:pt modelId="{5E71CCD7-B4EB-4BB1-998A-64D0C90A0370}" type="pres">
      <dgm:prSet presAssocID="{DF386E95-199D-4B4B-A882-BE67B86F109B}" presName="rootComposite1" presStyleCnt="0"/>
      <dgm:spPr/>
    </dgm:pt>
    <dgm:pt modelId="{6ABD229B-F253-46DC-AF5B-855BBB31943C}" type="pres">
      <dgm:prSet presAssocID="{DF386E95-199D-4B4B-A882-BE67B86F109B}" presName="rootText1" presStyleLbl="node0" presStyleIdx="0" presStyleCnt="1" custScaleX="166309">
        <dgm:presLayoutVars>
          <dgm:chPref val="3"/>
        </dgm:presLayoutVars>
      </dgm:prSet>
      <dgm:spPr/>
    </dgm:pt>
    <dgm:pt modelId="{C0020521-1B70-40F1-AED8-6CEEE8B63C68}" type="pres">
      <dgm:prSet presAssocID="{DF386E95-199D-4B4B-A882-BE67B86F109B}" presName="rootConnector1" presStyleLbl="node1" presStyleIdx="0" presStyleCnt="0"/>
      <dgm:spPr/>
    </dgm:pt>
    <dgm:pt modelId="{E17339CC-8DAB-4B16-80CF-E21A205C6F5D}" type="pres">
      <dgm:prSet presAssocID="{DF386E95-199D-4B4B-A882-BE67B86F109B}" presName="hierChild2" presStyleCnt="0"/>
      <dgm:spPr/>
    </dgm:pt>
    <dgm:pt modelId="{D7B763FB-C035-4132-92CA-8461065DDDA9}" type="pres">
      <dgm:prSet presAssocID="{BD8327FF-51D0-4C5A-9875-366A006CB075}" presName="Name37" presStyleLbl="parChTrans1D2" presStyleIdx="0" presStyleCnt="2"/>
      <dgm:spPr/>
    </dgm:pt>
    <dgm:pt modelId="{E6D2BBD4-604F-4DEE-AED4-B0EEE13941AB}" type="pres">
      <dgm:prSet presAssocID="{DA0C35DB-CF83-4F40-9E37-CCB1E95861D3}" presName="hierRoot2" presStyleCnt="0">
        <dgm:presLayoutVars>
          <dgm:hierBranch val="init"/>
        </dgm:presLayoutVars>
      </dgm:prSet>
      <dgm:spPr/>
    </dgm:pt>
    <dgm:pt modelId="{DE50974D-AD42-4E38-AC7E-6EF62ACA9B58}" type="pres">
      <dgm:prSet presAssocID="{DA0C35DB-CF83-4F40-9E37-CCB1E95861D3}" presName="rootComposite" presStyleCnt="0"/>
      <dgm:spPr/>
    </dgm:pt>
    <dgm:pt modelId="{4BB10934-9951-4CC2-A6A9-51219382D47D}" type="pres">
      <dgm:prSet presAssocID="{DA0C35DB-CF83-4F40-9E37-CCB1E95861D3}" presName="rootText" presStyleLbl="node2" presStyleIdx="0" presStyleCnt="1">
        <dgm:presLayoutVars>
          <dgm:chPref val="3"/>
        </dgm:presLayoutVars>
      </dgm:prSet>
      <dgm:spPr/>
    </dgm:pt>
    <dgm:pt modelId="{88C3AC5B-5128-46EC-8BD9-E098BF262C04}" type="pres">
      <dgm:prSet presAssocID="{DA0C35DB-CF83-4F40-9E37-CCB1E95861D3}" presName="rootConnector" presStyleLbl="node2" presStyleIdx="0" presStyleCnt="1"/>
      <dgm:spPr/>
    </dgm:pt>
    <dgm:pt modelId="{53899FC4-2D49-4C70-952C-8B2510425058}" type="pres">
      <dgm:prSet presAssocID="{DA0C35DB-CF83-4F40-9E37-CCB1E95861D3}" presName="hierChild4" presStyleCnt="0"/>
      <dgm:spPr/>
    </dgm:pt>
    <dgm:pt modelId="{A6892A27-7B0F-4449-B2D8-B6213B854004}" type="pres">
      <dgm:prSet presAssocID="{DA0C35DB-CF83-4F40-9E37-CCB1E95861D3}" presName="hierChild5" presStyleCnt="0"/>
      <dgm:spPr/>
    </dgm:pt>
    <dgm:pt modelId="{FA10BBA7-D43B-4182-8B21-6D61D29034C1}" type="pres">
      <dgm:prSet presAssocID="{DF386E95-199D-4B4B-A882-BE67B86F109B}" presName="hierChild3" presStyleCnt="0"/>
      <dgm:spPr/>
    </dgm:pt>
    <dgm:pt modelId="{CFD220EE-D89D-494C-9415-B504AA95E632}" type="pres">
      <dgm:prSet presAssocID="{292E574C-0376-4CDB-A28F-D0341142EDAC}" presName="Name111" presStyleLbl="parChTrans1D2" presStyleIdx="1" presStyleCnt="2"/>
      <dgm:spPr/>
    </dgm:pt>
    <dgm:pt modelId="{F6038488-DFFB-436D-8576-AFB1C69ED713}" type="pres">
      <dgm:prSet presAssocID="{B250F452-900A-4F43-896A-06039A8A05C3}" presName="hierRoot3" presStyleCnt="0">
        <dgm:presLayoutVars>
          <dgm:hierBranch val="init"/>
        </dgm:presLayoutVars>
      </dgm:prSet>
      <dgm:spPr/>
    </dgm:pt>
    <dgm:pt modelId="{E650A3A2-B800-468A-A2FC-39F3F420D8D9}" type="pres">
      <dgm:prSet presAssocID="{B250F452-900A-4F43-896A-06039A8A05C3}" presName="rootComposite3" presStyleCnt="0"/>
      <dgm:spPr/>
    </dgm:pt>
    <dgm:pt modelId="{5441C32B-B4CD-4AFC-8AEB-A80E46FD477E}" type="pres">
      <dgm:prSet presAssocID="{B250F452-900A-4F43-896A-06039A8A05C3}" presName="rootText3" presStyleLbl="asst1" presStyleIdx="0" presStyleCnt="1" custLinFactNeighborX="-82065" custLinFactNeighborY="-520">
        <dgm:presLayoutVars>
          <dgm:chPref val="3"/>
        </dgm:presLayoutVars>
      </dgm:prSet>
      <dgm:spPr/>
    </dgm:pt>
    <dgm:pt modelId="{03EC1E4F-0D09-4A68-BF5F-E568534E3BEA}" type="pres">
      <dgm:prSet presAssocID="{B250F452-900A-4F43-896A-06039A8A05C3}" presName="rootConnector3" presStyleLbl="asst1" presStyleIdx="0" presStyleCnt="1"/>
      <dgm:spPr/>
    </dgm:pt>
    <dgm:pt modelId="{4F93F088-A46C-4563-9A10-87A2DB4C5621}" type="pres">
      <dgm:prSet presAssocID="{B250F452-900A-4F43-896A-06039A8A05C3}" presName="hierChild6" presStyleCnt="0"/>
      <dgm:spPr/>
    </dgm:pt>
    <dgm:pt modelId="{0E9A2E34-9FE4-446B-AA93-354BCF8030B6}" type="pres">
      <dgm:prSet presAssocID="{B250F452-900A-4F43-896A-06039A8A05C3}" presName="hierChild7" presStyleCnt="0"/>
      <dgm:spPr/>
    </dgm:pt>
  </dgm:ptLst>
  <dgm:cxnLst>
    <dgm:cxn modelId="{67E60401-ADBF-4ECD-9A5F-C5504F467EDA}" type="presOf" srcId="{292E574C-0376-4CDB-A28F-D0341142EDAC}" destId="{CFD220EE-D89D-494C-9415-B504AA95E632}" srcOrd="0" destOrd="0" presId="urn:microsoft.com/office/officeart/2005/8/layout/orgChart1"/>
    <dgm:cxn modelId="{F570CD1A-D5C3-4812-8A8C-78D74E541CAB}" type="presOf" srcId="{34B4E91F-4AC4-4923-B437-4C9FBEC30321}" destId="{291B17C0-ADB1-420D-BAD3-18C9C10CB975}" srcOrd="0" destOrd="0" presId="urn:microsoft.com/office/officeart/2005/8/layout/orgChart1"/>
    <dgm:cxn modelId="{3973D41A-B541-4B5E-BA69-0DBB2A443AB8}" type="presOf" srcId="{BD8327FF-51D0-4C5A-9875-366A006CB075}" destId="{D7B763FB-C035-4132-92CA-8461065DDDA9}" srcOrd="0" destOrd="0" presId="urn:microsoft.com/office/officeart/2005/8/layout/orgChart1"/>
    <dgm:cxn modelId="{63073433-48D7-4085-AF35-1B7F5FEA2DE6}" srcId="{DF386E95-199D-4B4B-A882-BE67B86F109B}" destId="{B250F452-900A-4F43-896A-06039A8A05C3}" srcOrd="0" destOrd="0" parTransId="{292E574C-0376-4CDB-A28F-D0341142EDAC}" sibTransId="{3A3FD529-E193-4FFC-950B-92E8400728E5}"/>
    <dgm:cxn modelId="{7DCEA448-E117-4B87-BB9F-B5CC1F9A05B3}" type="presOf" srcId="{DF386E95-199D-4B4B-A882-BE67B86F109B}" destId="{C0020521-1B70-40F1-AED8-6CEEE8B63C68}" srcOrd="1" destOrd="0" presId="urn:microsoft.com/office/officeart/2005/8/layout/orgChart1"/>
    <dgm:cxn modelId="{20F57449-C629-4C7F-AAED-13B1345555AD}" type="presOf" srcId="{DA0C35DB-CF83-4F40-9E37-CCB1E95861D3}" destId="{4BB10934-9951-4CC2-A6A9-51219382D47D}" srcOrd="0" destOrd="0" presId="urn:microsoft.com/office/officeart/2005/8/layout/orgChart1"/>
    <dgm:cxn modelId="{96ACDF57-FF08-45C1-8832-6A5534A56E6E}" srcId="{34B4E91F-4AC4-4923-B437-4C9FBEC30321}" destId="{DF386E95-199D-4B4B-A882-BE67B86F109B}" srcOrd="0" destOrd="0" parTransId="{1D71D500-629E-457C-80B3-534E37660C89}" sibTransId="{D6AE8003-D8F9-4AE7-8AF1-5FD1F25BBD50}"/>
    <dgm:cxn modelId="{5B923E65-7D85-47C1-8FCC-F1A32040B6F3}" srcId="{DF386E95-199D-4B4B-A882-BE67B86F109B}" destId="{DA0C35DB-CF83-4F40-9E37-CCB1E95861D3}" srcOrd="1" destOrd="0" parTransId="{BD8327FF-51D0-4C5A-9875-366A006CB075}" sibTransId="{DB1E2919-E97D-45C3-B0CF-1BACA5AF558F}"/>
    <dgm:cxn modelId="{E8EC5BA2-3660-4CA9-9773-8995D8B4EF0B}" type="presOf" srcId="{B250F452-900A-4F43-896A-06039A8A05C3}" destId="{03EC1E4F-0D09-4A68-BF5F-E568534E3BEA}" srcOrd="1" destOrd="0" presId="urn:microsoft.com/office/officeart/2005/8/layout/orgChart1"/>
    <dgm:cxn modelId="{62525FA5-8E1C-43F4-ABBE-178CAC420132}" type="presOf" srcId="{DA0C35DB-CF83-4F40-9E37-CCB1E95861D3}" destId="{88C3AC5B-5128-46EC-8BD9-E098BF262C04}" srcOrd="1" destOrd="0" presId="urn:microsoft.com/office/officeart/2005/8/layout/orgChart1"/>
    <dgm:cxn modelId="{3D4EBEF6-D606-49FC-9D08-9AA384C5D231}" type="presOf" srcId="{B250F452-900A-4F43-896A-06039A8A05C3}" destId="{5441C32B-B4CD-4AFC-8AEB-A80E46FD477E}" srcOrd="0" destOrd="0" presId="urn:microsoft.com/office/officeart/2005/8/layout/orgChart1"/>
    <dgm:cxn modelId="{D79297FC-D312-41BA-A41C-F4D7F0EF71A3}" type="presOf" srcId="{DF386E95-199D-4B4B-A882-BE67B86F109B}" destId="{6ABD229B-F253-46DC-AF5B-855BBB31943C}" srcOrd="0" destOrd="0" presId="urn:microsoft.com/office/officeart/2005/8/layout/orgChart1"/>
    <dgm:cxn modelId="{81E2218B-963E-4C62-AA35-C1411BEA6A94}" type="presParOf" srcId="{291B17C0-ADB1-420D-BAD3-18C9C10CB975}" destId="{0A580018-85F8-40EC-866E-9A62F8B5BFC0}" srcOrd="0" destOrd="0" presId="urn:microsoft.com/office/officeart/2005/8/layout/orgChart1"/>
    <dgm:cxn modelId="{CB166F58-D484-41D4-A9E9-93FFF1A9D78D}" type="presParOf" srcId="{0A580018-85F8-40EC-866E-9A62F8B5BFC0}" destId="{5E71CCD7-B4EB-4BB1-998A-64D0C90A0370}" srcOrd="0" destOrd="0" presId="urn:microsoft.com/office/officeart/2005/8/layout/orgChart1"/>
    <dgm:cxn modelId="{DD2E900F-68CC-48A7-AA08-0D567BE42D34}" type="presParOf" srcId="{5E71CCD7-B4EB-4BB1-998A-64D0C90A0370}" destId="{6ABD229B-F253-46DC-AF5B-855BBB31943C}" srcOrd="0" destOrd="0" presId="urn:microsoft.com/office/officeart/2005/8/layout/orgChart1"/>
    <dgm:cxn modelId="{DE543A1A-FD7A-499F-B2D3-3F7E9EFF143C}" type="presParOf" srcId="{5E71CCD7-B4EB-4BB1-998A-64D0C90A0370}" destId="{C0020521-1B70-40F1-AED8-6CEEE8B63C68}" srcOrd="1" destOrd="0" presId="urn:microsoft.com/office/officeart/2005/8/layout/orgChart1"/>
    <dgm:cxn modelId="{55175AC1-A9B4-477D-B46A-A670649C5ADC}" type="presParOf" srcId="{0A580018-85F8-40EC-866E-9A62F8B5BFC0}" destId="{E17339CC-8DAB-4B16-80CF-E21A205C6F5D}" srcOrd="1" destOrd="0" presId="urn:microsoft.com/office/officeart/2005/8/layout/orgChart1"/>
    <dgm:cxn modelId="{09F78868-6E96-4001-9789-03728F195412}" type="presParOf" srcId="{E17339CC-8DAB-4B16-80CF-E21A205C6F5D}" destId="{D7B763FB-C035-4132-92CA-8461065DDDA9}" srcOrd="0" destOrd="0" presId="urn:microsoft.com/office/officeart/2005/8/layout/orgChart1"/>
    <dgm:cxn modelId="{9B45A290-6948-4D5A-AD00-C2FAB88A27DE}" type="presParOf" srcId="{E17339CC-8DAB-4B16-80CF-E21A205C6F5D}" destId="{E6D2BBD4-604F-4DEE-AED4-B0EEE13941AB}" srcOrd="1" destOrd="0" presId="urn:microsoft.com/office/officeart/2005/8/layout/orgChart1"/>
    <dgm:cxn modelId="{EC22FE06-AFED-4D23-9A4F-DA3C6C950FD1}" type="presParOf" srcId="{E6D2BBD4-604F-4DEE-AED4-B0EEE13941AB}" destId="{DE50974D-AD42-4E38-AC7E-6EF62ACA9B58}" srcOrd="0" destOrd="0" presId="urn:microsoft.com/office/officeart/2005/8/layout/orgChart1"/>
    <dgm:cxn modelId="{058AFF9C-87BF-42DB-918A-96A6F66E5808}" type="presParOf" srcId="{DE50974D-AD42-4E38-AC7E-6EF62ACA9B58}" destId="{4BB10934-9951-4CC2-A6A9-51219382D47D}" srcOrd="0" destOrd="0" presId="urn:microsoft.com/office/officeart/2005/8/layout/orgChart1"/>
    <dgm:cxn modelId="{4DD14A66-23C0-4AD6-A34E-9FB838166E73}" type="presParOf" srcId="{DE50974D-AD42-4E38-AC7E-6EF62ACA9B58}" destId="{88C3AC5B-5128-46EC-8BD9-E098BF262C04}" srcOrd="1" destOrd="0" presId="urn:microsoft.com/office/officeart/2005/8/layout/orgChart1"/>
    <dgm:cxn modelId="{15C47239-0DE0-4458-9F53-58D3A437CDE3}" type="presParOf" srcId="{E6D2BBD4-604F-4DEE-AED4-B0EEE13941AB}" destId="{53899FC4-2D49-4C70-952C-8B2510425058}" srcOrd="1" destOrd="0" presId="urn:microsoft.com/office/officeart/2005/8/layout/orgChart1"/>
    <dgm:cxn modelId="{2FE696A3-BFF9-4133-8B9A-BD52A2963D6B}" type="presParOf" srcId="{E6D2BBD4-604F-4DEE-AED4-B0EEE13941AB}" destId="{A6892A27-7B0F-4449-B2D8-B6213B854004}" srcOrd="2" destOrd="0" presId="urn:microsoft.com/office/officeart/2005/8/layout/orgChart1"/>
    <dgm:cxn modelId="{F0E4C483-3673-422B-89E1-0C7D399ED9E5}" type="presParOf" srcId="{0A580018-85F8-40EC-866E-9A62F8B5BFC0}" destId="{FA10BBA7-D43B-4182-8B21-6D61D29034C1}" srcOrd="2" destOrd="0" presId="urn:microsoft.com/office/officeart/2005/8/layout/orgChart1"/>
    <dgm:cxn modelId="{B5B7D93D-8643-4513-B7BB-9C3BA7AB4351}" type="presParOf" srcId="{FA10BBA7-D43B-4182-8B21-6D61D29034C1}" destId="{CFD220EE-D89D-494C-9415-B504AA95E632}" srcOrd="0" destOrd="0" presId="urn:microsoft.com/office/officeart/2005/8/layout/orgChart1"/>
    <dgm:cxn modelId="{33728930-9849-4A5E-AA01-28AA949BD8B8}" type="presParOf" srcId="{FA10BBA7-D43B-4182-8B21-6D61D29034C1}" destId="{F6038488-DFFB-436D-8576-AFB1C69ED713}" srcOrd="1" destOrd="0" presId="urn:microsoft.com/office/officeart/2005/8/layout/orgChart1"/>
    <dgm:cxn modelId="{E216034C-E03B-46FF-83F7-106562F7ED65}" type="presParOf" srcId="{F6038488-DFFB-436D-8576-AFB1C69ED713}" destId="{E650A3A2-B800-468A-A2FC-39F3F420D8D9}" srcOrd="0" destOrd="0" presId="urn:microsoft.com/office/officeart/2005/8/layout/orgChart1"/>
    <dgm:cxn modelId="{978932CD-6CE5-4496-943C-08B0499398EE}" type="presParOf" srcId="{E650A3A2-B800-468A-A2FC-39F3F420D8D9}" destId="{5441C32B-B4CD-4AFC-8AEB-A80E46FD477E}" srcOrd="0" destOrd="0" presId="urn:microsoft.com/office/officeart/2005/8/layout/orgChart1"/>
    <dgm:cxn modelId="{A5083D2E-33B2-47C8-8429-8B69BA16D2B6}" type="presParOf" srcId="{E650A3A2-B800-468A-A2FC-39F3F420D8D9}" destId="{03EC1E4F-0D09-4A68-BF5F-E568534E3BEA}" srcOrd="1" destOrd="0" presId="urn:microsoft.com/office/officeart/2005/8/layout/orgChart1"/>
    <dgm:cxn modelId="{1B914E54-287F-4AD8-92AA-8107A441A666}" type="presParOf" srcId="{F6038488-DFFB-436D-8576-AFB1C69ED713}" destId="{4F93F088-A46C-4563-9A10-87A2DB4C5621}" srcOrd="1" destOrd="0" presId="urn:microsoft.com/office/officeart/2005/8/layout/orgChart1"/>
    <dgm:cxn modelId="{7CB90812-3C1B-4FC9-A1B0-7A42451E692F}" type="presParOf" srcId="{F6038488-DFFB-436D-8576-AFB1C69ED713}" destId="{0E9A2E34-9FE4-446B-AA93-354BCF8030B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C41EE-CA27-44D5-AFA1-B6F2D31F5B4F}">
      <dsp:nvSpPr>
        <dsp:cNvPr id="0" name=""/>
        <dsp:cNvSpPr/>
      </dsp:nvSpPr>
      <dsp:spPr>
        <a:xfrm>
          <a:off x="7132792" y="2762524"/>
          <a:ext cx="677501" cy="1243336"/>
        </a:xfrm>
        <a:custGeom>
          <a:avLst/>
          <a:gdLst/>
          <a:ahLst/>
          <a:cxnLst/>
          <a:rect l="0" t="0" r="0" b="0"/>
          <a:pathLst>
            <a:path>
              <a:moveTo>
                <a:pt x="0" y="0"/>
              </a:moveTo>
              <a:lnTo>
                <a:pt x="0" y="1243336"/>
              </a:lnTo>
              <a:lnTo>
                <a:pt x="677501" y="1243336"/>
              </a:lnTo>
            </a:path>
          </a:pathLst>
        </a:custGeom>
        <a:noFill/>
        <a:ln w="12700" cap="flat" cmpd="sng" algn="ctr">
          <a:solidFill>
            <a:scrgbClr r="0" g="0" b="0"/>
          </a:solidFill>
          <a:prstDash val="solid"/>
          <a:miter lim="800000"/>
          <a:tailEnd type="arrow"/>
        </a:ln>
        <a:effectLst/>
      </dsp:spPr>
      <dsp:style>
        <a:lnRef idx="2">
          <a:scrgbClr r="0" g="0" b="0"/>
        </a:lnRef>
        <a:fillRef idx="0">
          <a:scrgbClr r="0" g="0" b="0"/>
        </a:fillRef>
        <a:effectRef idx="0">
          <a:scrgbClr r="0" g="0" b="0"/>
        </a:effectRef>
        <a:fontRef idx="minor"/>
      </dsp:style>
    </dsp:sp>
    <dsp:sp modelId="{96F94390-0790-4045-A1B4-8F621C703E12}">
      <dsp:nvSpPr>
        <dsp:cNvPr id="0" name=""/>
        <dsp:cNvSpPr/>
      </dsp:nvSpPr>
      <dsp:spPr>
        <a:xfrm>
          <a:off x="7132792" y="2762524"/>
          <a:ext cx="133317" cy="458237"/>
        </a:xfrm>
        <a:custGeom>
          <a:avLst/>
          <a:gdLst/>
          <a:ahLst/>
          <a:cxnLst/>
          <a:rect l="0" t="0" r="0" b="0"/>
          <a:pathLst>
            <a:path>
              <a:moveTo>
                <a:pt x="0" y="0"/>
              </a:moveTo>
              <a:lnTo>
                <a:pt x="0" y="458237"/>
              </a:lnTo>
              <a:lnTo>
                <a:pt x="133317" y="458237"/>
              </a:lnTo>
            </a:path>
          </a:pathLst>
        </a:custGeom>
        <a:noFill/>
        <a:ln w="12700" cap="flat" cmpd="sng" algn="ctr">
          <a:solidFill>
            <a:scrgbClr r="0" g="0" b="0"/>
          </a:solidFill>
          <a:prstDash val="solid"/>
          <a:miter lim="800000"/>
          <a:tailEnd type="arrow"/>
        </a:ln>
        <a:effectLst/>
      </dsp:spPr>
      <dsp:style>
        <a:lnRef idx="2">
          <a:scrgbClr r="0" g="0" b="0"/>
        </a:lnRef>
        <a:fillRef idx="0">
          <a:scrgbClr r="0" g="0" b="0"/>
        </a:fillRef>
        <a:effectRef idx="0">
          <a:scrgbClr r="0" g="0" b="0"/>
        </a:effectRef>
        <a:fontRef idx="minor"/>
      </dsp:style>
    </dsp:sp>
    <dsp:sp modelId="{B95292D2-038A-4E2C-90AA-7C2DF3223E3B}">
      <dsp:nvSpPr>
        <dsp:cNvPr id="0" name=""/>
        <dsp:cNvSpPr/>
      </dsp:nvSpPr>
      <dsp:spPr>
        <a:xfrm>
          <a:off x="7680411" y="1859871"/>
          <a:ext cx="801255" cy="362287"/>
        </a:xfrm>
        <a:custGeom>
          <a:avLst/>
          <a:gdLst/>
          <a:ahLst/>
          <a:cxnLst/>
          <a:rect l="0" t="0" r="0" b="0"/>
          <a:pathLst>
            <a:path>
              <a:moveTo>
                <a:pt x="0" y="0"/>
              </a:moveTo>
              <a:lnTo>
                <a:pt x="0" y="221439"/>
              </a:lnTo>
              <a:lnTo>
                <a:pt x="801255" y="221439"/>
              </a:lnTo>
              <a:lnTo>
                <a:pt x="801255" y="362287"/>
              </a:lnTo>
            </a:path>
          </a:pathLst>
        </a:custGeom>
        <a:noFill/>
        <a:ln w="12700" cap="flat" cmpd="sng" algn="ctr">
          <a:solidFill>
            <a:scrgbClr r="0" g="0" b="0"/>
          </a:solidFill>
          <a:prstDash val="solid"/>
          <a:miter lim="800000"/>
          <a:tailEnd type="arrow"/>
        </a:ln>
        <a:effectLst/>
      </dsp:spPr>
      <dsp:style>
        <a:lnRef idx="2">
          <a:scrgbClr r="0" g="0" b="0"/>
        </a:lnRef>
        <a:fillRef idx="0">
          <a:scrgbClr r="0" g="0" b="0"/>
        </a:fillRef>
        <a:effectRef idx="0">
          <a:scrgbClr r="0" g="0" b="0"/>
        </a:effectRef>
        <a:fontRef idx="minor"/>
      </dsp:style>
    </dsp:sp>
    <dsp:sp modelId="{67E11F89-92B0-4A41-BD39-EBD676525938}">
      <dsp:nvSpPr>
        <dsp:cNvPr id="0" name=""/>
        <dsp:cNvSpPr/>
      </dsp:nvSpPr>
      <dsp:spPr>
        <a:xfrm>
          <a:off x="5056580" y="1859871"/>
          <a:ext cx="2623831" cy="364674"/>
        </a:xfrm>
        <a:custGeom>
          <a:avLst/>
          <a:gdLst/>
          <a:ahLst/>
          <a:cxnLst/>
          <a:rect l="0" t="0" r="0" b="0"/>
          <a:pathLst>
            <a:path>
              <a:moveTo>
                <a:pt x="2623831" y="0"/>
              </a:moveTo>
              <a:lnTo>
                <a:pt x="2623831" y="223827"/>
              </a:lnTo>
              <a:lnTo>
                <a:pt x="0" y="223827"/>
              </a:lnTo>
              <a:lnTo>
                <a:pt x="0" y="364674"/>
              </a:lnTo>
            </a:path>
          </a:pathLst>
        </a:custGeom>
        <a:noFill/>
        <a:ln w="12700" cap="flat" cmpd="sng" algn="ctr">
          <a:solidFill>
            <a:scrgbClr r="0" g="0" b="0"/>
          </a:solidFill>
          <a:prstDash val="solid"/>
          <a:miter lim="800000"/>
          <a:tailEnd type="arrow"/>
        </a:ln>
        <a:effectLst/>
      </dsp:spPr>
      <dsp:style>
        <a:lnRef idx="2">
          <a:scrgbClr r="0" g="0" b="0"/>
        </a:lnRef>
        <a:fillRef idx="0">
          <a:scrgbClr r="0" g="0" b="0"/>
        </a:fillRef>
        <a:effectRef idx="0">
          <a:scrgbClr r="0" g="0" b="0"/>
        </a:effectRef>
        <a:fontRef idx="minor"/>
      </dsp:style>
    </dsp:sp>
    <dsp:sp modelId="{2D90D26A-4E1A-4E12-A95C-CD487698E46F}">
      <dsp:nvSpPr>
        <dsp:cNvPr id="0" name=""/>
        <dsp:cNvSpPr/>
      </dsp:nvSpPr>
      <dsp:spPr>
        <a:xfrm>
          <a:off x="4049219" y="671392"/>
          <a:ext cx="3631192" cy="517776"/>
        </a:xfrm>
        <a:custGeom>
          <a:avLst/>
          <a:gdLst/>
          <a:ahLst/>
          <a:cxnLst/>
          <a:rect l="0" t="0" r="0" b="0"/>
          <a:pathLst>
            <a:path>
              <a:moveTo>
                <a:pt x="0" y="0"/>
              </a:moveTo>
              <a:lnTo>
                <a:pt x="0" y="376928"/>
              </a:lnTo>
              <a:lnTo>
                <a:pt x="3631192" y="376928"/>
              </a:lnTo>
              <a:lnTo>
                <a:pt x="3631192" y="5177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CD65E0-CBAC-40F8-B6FF-8DD9F0943CBD}">
      <dsp:nvSpPr>
        <dsp:cNvPr id="0" name=""/>
        <dsp:cNvSpPr/>
      </dsp:nvSpPr>
      <dsp:spPr>
        <a:xfrm>
          <a:off x="160361" y="1861058"/>
          <a:ext cx="353848" cy="1296180"/>
        </a:xfrm>
        <a:custGeom>
          <a:avLst/>
          <a:gdLst/>
          <a:ahLst/>
          <a:cxnLst/>
          <a:rect l="0" t="0" r="0" b="0"/>
          <a:pathLst>
            <a:path>
              <a:moveTo>
                <a:pt x="0" y="0"/>
              </a:moveTo>
              <a:lnTo>
                <a:pt x="0" y="1296180"/>
              </a:lnTo>
              <a:lnTo>
                <a:pt x="353848" y="1296180"/>
              </a:lnTo>
            </a:path>
          </a:pathLst>
        </a:custGeom>
        <a:noFill/>
        <a:ln w="12700" cap="flat" cmpd="sng" algn="ctr">
          <a:solidFill>
            <a:scrgbClr r="0" g="0" b="0"/>
          </a:solidFill>
          <a:prstDash val="solid"/>
          <a:miter lim="800000"/>
          <a:tailEnd type="arrow"/>
        </a:ln>
        <a:effectLst/>
      </dsp:spPr>
      <dsp:style>
        <a:lnRef idx="2">
          <a:scrgbClr r="0" g="0" b="0"/>
        </a:lnRef>
        <a:fillRef idx="0">
          <a:scrgbClr r="0" g="0" b="0"/>
        </a:fillRef>
        <a:effectRef idx="0">
          <a:scrgbClr r="0" g="0" b="0"/>
        </a:effectRef>
        <a:fontRef idx="minor"/>
      </dsp:style>
    </dsp:sp>
    <dsp:sp modelId="{A62B721D-7132-4A37-985B-5FE820C5C779}">
      <dsp:nvSpPr>
        <dsp:cNvPr id="0" name=""/>
        <dsp:cNvSpPr/>
      </dsp:nvSpPr>
      <dsp:spPr>
        <a:xfrm>
          <a:off x="160361" y="1861058"/>
          <a:ext cx="353848" cy="361780"/>
        </a:xfrm>
        <a:custGeom>
          <a:avLst/>
          <a:gdLst/>
          <a:ahLst/>
          <a:cxnLst/>
          <a:rect l="0" t="0" r="0" b="0"/>
          <a:pathLst>
            <a:path>
              <a:moveTo>
                <a:pt x="0" y="0"/>
              </a:moveTo>
              <a:lnTo>
                <a:pt x="0" y="361780"/>
              </a:lnTo>
              <a:lnTo>
                <a:pt x="353848" y="361780"/>
              </a:lnTo>
            </a:path>
          </a:pathLst>
        </a:custGeom>
        <a:noFill/>
        <a:ln w="12700" cap="flat" cmpd="sng" algn="ctr">
          <a:solidFill>
            <a:scrgbClr r="0" g="0" b="0"/>
          </a:solidFill>
          <a:prstDash val="solid"/>
          <a:miter lim="800000"/>
          <a:tailEnd type="arrow"/>
        </a:ln>
        <a:effectLst/>
      </dsp:spPr>
      <dsp:style>
        <a:lnRef idx="2">
          <a:scrgbClr r="0" g="0" b="0"/>
        </a:lnRef>
        <a:fillRef idx="0">
          <a:scrgbClr r="0" g="0" b="0"/>
        </a:fillRef>
        <a:effectRef idx="0">
          <a:scrgbClr r="0" g="0" b="0"/>
        </a:effectRef>
        <a:fontRef idx="minor"/>
      </dsp:style>
    </dsp:sp>
    <dsp:sp modelId="{C4A57B21-E56B-468A-888B-426F8725A7C4}">
      <dsp:nvSpPr>
        <dsp:cNvPr id="0" name=""/>
        <dsp:cNvSpPr/>
      </dsp:nvSpPr>
      <dsp:spPr>
        <a:xfrm>
          <a:off x="801805" y="671392"/>
          <a:ext cx="3247413" cy="518963"/>
        </a:xfrm>
        <a:custGeom>
          <a:avLst/>
          <a:gdLst/>
          <a:ahLst/>
          <a:cxnLst/>
          <a:rect l="0" t="0" r="0" b="0"/>
          <a:pathLst>
            <a:path>
              <a:moveTo>
                <a:pt x="3247413" y="0"/>
              </a:moveTo>
              <a:lnTo>
                <a:pt x="3247413" y="378115"/>
              </a:lnTo>
              <a:lnTo>
                <a:pt x="0" y="378115"/>
              </a:lnTo>
              <a:lnTo>
                <a:pt x="0" y="518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D778CB-3FCB-4275-AF98-01482CDE6270}">
      <dsp:nvSpPr>
        <dsp:cNvPr id="0" name=""/>
        <dsp:cNvSpPr/>
      </dsp:nvSpPr>
      <dsp:spPr>
        <a:xfrm>
          <a:off x="3378516" y="689"/>
          <a:ext cx="1341406" cy="670703"/>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KW" sz="1800" b="1" kern="1200" dirty="0">
              <a:solidFill>
                <a:srgbClr val="0070C0"/>
              </a:solidFill>
            </a:rPr>
            <a:t>أذرع العمل</a:t>
          </a:r>
          <a:endParaRPr lang="en-US" sz="1800" b="1" kern="1200" dirty="0">
            <a:solidFill>
              <a:srgbClr val="0070C0"/>
            </a:solidFill>
          </a:endParaRPr>
        </a:p>
      </dsp:txBody>
      <dsp:txXfrm>
        <a:off x="3378516" y="689"/>
        <a:ext cx="1341406" cy="670703"/>
      </dsp:txXfrm>
    </dsp:sp>
    <dsp:sp modelId="{BCDCC822-1996-4675-B44E-99680B57EEBB}">
      <dsp:nvSpPr>
        <dsp:cNvPr id="0" name=""/>
        <dsp:cNvSpPr/>
      </dsp:nvSpPr>
      <dsp:spPr>
        <a:xfrm>
          <a:off x="0" y="1190355"/>
          <a:ext cx="1603611" cy="670703"/>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KW" sz="1600" b="1" kern="1200" dirty="0">
              <a:solidFill>
                <a:srgbClr val="0070C0"/>
              </a:solidFill>
            </a:rPr>
            <a:t>المسوحات الميدانية</a:t>
          </a:r>
          <a:endParaRPr lang="en-US" sz="1600" b="1" kern="1200" dirty="0">
            <a:solidFill>
              <a:srgbClr val="0070C0"/>
            </a:solidFill>
          </a:endParaRPr>
        </a:p>
      </dsp:txBody>
      <dsp:txXfrm>
        <a:off x="0" y="1190355"/>
        <a:ext cx="1603611" cy="670703"/>
      </dsp:txXfrm>
    </dsp:sp>
    <dsp:sp modelId="{AA8F472B-8D95-428E-BE7A-8C6A5043B199}">
      <dsp:nvSpPr>
        <dsp:cNvPr id="0" name=""/>
        <dsp:cNvSpPr/>
      </dsp:nvSpPr>
      <dsp:spPr>
        <a:xfrm>
          <a:off x="514209" y="1905486"/>
          <a:ext cx="2074538" cy="634706"/>
        </a:xfrm>
        <a:prstGeom prst="rect">
          <a:avLst/>
        </a:prstGeom>
        <a:solidFill>
          <a:schemeClr val="accent4"/>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KW" sz="1600" b="1" kern="1200" dirty="0">
              <a:solidFill>
                <a:srgbClr val="0070C0"/>
              </a:solidFill>
            </a:rPr>
            <a:t>التعرف على المناطق الساخنة</a:t>
          </a:r>
          <a:endParaRPr lang="en-US" sz="1600" b="1" kern="1200" dirty="0">
            <a:solidFill>
              <a:srgbClr val="0070C0"/>
            </a:solidFill>
          </a:endParaRPr>
        </a:p>
      </dsp:txBody>
      <dsp:txXfrm>
        <a:off x="514209" y="1905486"/>
        <a:ext cx="2074538" cy="634706"/>
      </dsp:txXfrm>
    </dsp:sp>
    <dsp:sp modelId="{5FF47D45-F7D2-4A1F-B54F-E6C8F0F2CD80}">
      <dsp:nvSpPr>
        <dsp:cNvPr id="0" name=""/>
        <dsp:cNvSpPr/>
      </dsp:nvSpPr>
      <dsp:spPr>
        <a:xfrm>
          <a:off x="514209" y="2821888"/>
          <a:ext cx="2101568" cy="670703"/>
        </a:xfrm>
        <a:prstGeom prst="rect">
          <a:avLst/>
        </a:prstGeom>
        <a:solidFill>
          <a:schemeClr val="bg1">
            <a:lumMod val="75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KW" sz="1600" b="1" kern="1200" dirty="0">
              <a:solidFill>
                <a:srgbClr val="0070C0"/>
              </a:solidFill>
            </a:rPr>
            <a:t>تقيم انتشار المرض في المجتمع</a:t>
          </a:r>
          <a:endParaRPr lang="en-US" sz="1600" b="1" kern="1200" dirty="0">
            <a:solidFill>
              <a:srgbClr val="0070C0"/>
            </a:solidFill>
          </a:endParaRPr>
        </a:p>
      </dsp:txBody>
      <dsp:txXfrm>
        <a:off x="514209" y="2821888"/>
        <a:ext cx="2101568" cy="670703"/>
      </dsp:txXfrm>
    </dsp:sp>
    <dsp:sp modelId="{63C3ADF7-6469-4168-AECE-FF1DC6F167AC}">
      <dsp:nvSpPr>
        <dsp:cNvPr id="0" name=""/>
        <dsp:cNvSpPr/>
      </dsp:nvSpPr>
      <dsp:spPr>
        <a:xfrm>
          <a:off x="5984988" y="1189168"/>
          <a:ext cx="3390847" cy="670703"/>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KW" sz="1600" b="1" kern="1200" dirty="0">
              <a:solidFill>
                <a:srgbClr val="0070C0"/>
              </a:solidFill>
            </a:rPr>
            <a:t>فحص الحالات المشتبهة</a:t>
          </a:r>
        </a:p>
        <a:p>
          <a:pPr marL="0" lvl="0" indent="0" algn="r" defTabSz="711200" rtl="1">
            <a:lnSpc>
              <a:spcPct val="90000"/>
            </a:lnSpc>
            <a:spcBef>
              <a:spcPct val="0"/>
            </a:spcBef>
            <a:spcAft>
              <a:spcPct val="35000"/>
            </a:spcAft>
            <a:buFont typeface="Arial" panose="020B0604020202020204" pitchFamily="34" charset="0"/>
            <a:buNone/>
          </a:pPr>
          <a:r>
            <a:rPr lang="ar-KW" sz="1600" b="1" kern="1200" dirty="0">
              <a:solidFill>
                <a:schemeClr val="tx1"/>
              </a:solidFill>
            </a:rPr>
            <a:t> </a:t>
          </a:r>
          <a:r>
            <a:rPr lang="en-US" sz="1600" b="1" kern="1200" dirty="0">
              <a:solidFill>
                <a:schemeClr val="tx1"/>
              </a:solidFill>
            </a:rPr>
            <a:t>)</a:t>
          </a:r>
          <a:r>
            <a:rPr lang="ar-KW" sz="1600" b="1" kern="1200" dirty="0">
              <a:solidFill>
                <a:schemeClr val="tx1"/>
              </a:solidFill>
            </a:rPr>
            <a:t>اعراض أو مخالطي </a:t>
          </a:r>
          <a:r>
            <a:rPr lang="ar-KW" sz="1600" b="1" kern="1200" dirty="0">
              <a:solidFill>
                <a:srgbClr val="FF0000"/>
              </a:solidFill>
            </a:rPr>
            <a:t>للحالات الإيجابية</a:t>
          </a:r>
          <a:r>
            <a:rPr lang="en-US" sz="1600" b="1" kern="1200" dirty="0">
              <a:solidFill>
                <a:schemeClr val="tx1"/>
              </a:solidFill>
            </a:rPr>
            <a:t>(</a:t>
          </a:r>
        </a:p>
      </dsp:txBody>
      <dsp:txXfrm>
        <a:off x="5984988" y="1189168"/>
        <a:ext cx="3390847" cy="670703"/>
      </dsp:txXfrm>
    </dsp:sp>
    <dsp:sp modelId="{75941802-5E60-425B-B4B4-7E1095F98A09}">
      <dsp:nvSpPr>
        <dsp:cNvPr id="0" name=""/>
        <dsp:cNvSpPr/>
      </dsp:nvSpPr>
      <dsp:spPr>
        <a:xfrm>
          <a:off x="3491286" y="2224546"/>
          <a:ext cx="3130587" cy="1360950"/>
        </a:xfrm>
        <a:prstGeom prst="rect">
          <a:avLst/>
        </a:prstGeom>
        <a:solidFill>
          <a:srgbClr val="FF00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KW" sz="1600" b="1" kern="1200" dirty="0">
              <a:solidFill>
                <a:schemeClr val="bg1"/>
              </a:solidFill>
            </a:rPr>
            <a:t>الحالات الإيجابية تحال الى المستشفيات المخصصة</a:t>
          </a:r>
          <a:r>
            <a:rPr lang="en-US" sz="1600" b="1" kern="1200" dirty="0">
              <a:solidFill>
                <a:schemeClr val="bg1"/>
              </a:solidFill>
            </a:rPr>
            <a:t> </a:t>
          </a:r>
          <a:r>
            <a:rPr lang="ar-KW" sz="1600" b="1" kern="1200" dirty="0">
              <a:solidFill>
                <a:schemeClr val="bg1"/>
              </a:solidFill>
            </a:rPr>
            <a:t> او العزل المؤسسي والعزل المنزلي حسب شدة المرض واشتراطات وزارة الصحة</a:t>
          </a:r>
          <a:endParaRPr lang="en-US" sz="1600" b="1" kern="1200" dirty="0">
            <a:solidFill>
              <a:schemeClr val="bg1"/>
            </a:solidFill>
          </a:endParaRPr>
        </a:p>
      </dsp:txBody>
      <dsp:txXfrm>
        <a:off x="3491286" y="2224546"/>
        <a:ext cx="3130587" cy="1360950"/>
      </dsp:txXfrm>
    </dsp:sp>
    <dsp:sp modelId="{C2557380-0232-44EB-A23D-936636CC5C4E}">
      <dsp:nvSpPr>
        <dsp:cNvPr id="0" name=""/>
        <dsp:cNvSpPr/>
      </dsp:nvSpPr>
      <dsp:spPr>
        <a:xfrm>
          <a:off x="6795573" y="2222158"/>
          <a:ext cx="3372188" cy="540365"/>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KW" sz="1600" b="1" kern="1200" dirty="0">
              <a:solidFill>
                <a:schemeClr val="tx1"/>
              </a:solidFill>
            </a:rPr>
            <a:t>الحالات المخالطة السلبية</a:t>
          </a:r>
          <a:endParaRPr lang="en-US" sz="1600" b="1" kern="1200" dirty="0">
            <a:solidFill>
              <a:schemeClr val="tx1"/>
            </a:solidFill>
          </a:endParaRPr>
        </a:p>
      </dsp:txBody>
      <dsp:txXfrm>
        <a:off x="6795573" y="2222158"/>
        <a:ext cx="3372188" cy="540365"/>
      </dsp:txXfrm>
    </dsp:sp>
    <dsp:sp modelId="{FF3316D7-F7B9-4C83-8678-1920753AC559}">
      <dsp:nvSpPr>
        <dsp:cNvPr id="0" name=""/>
        <dsp:cNvSpPr/>
      </dsp:nvSpPr>
      <dsp:spPr>
        <a:xfrm>
          <a:off x="7266109" y="2885410"/>
          <a:ext cx="3249490" cy="670703"/>
        </a:xfrm>
        <a:prstGeom prst="rect">
          <a:avLst/>
        </a:prstGeom>
        <a:solidFill>
          <a:srgbClr val="FFFF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KW" sz="1600" b="1" kern="1200" dirty="0">
              <a:solidFill>
                <a:schemeClr val="tx1"/>
              </a:solidFill>
            </a:rPr>
            <a:t>الحجر المنزلي</a:t>
          </a:r>
          <a:endParaRPr lang="en-US" sz="1600" b="1" kern="1200" dirty="0">
            <a:solidFill>
              <a:schemeClr val="tx1"/>
            </a:solidFill>
          </a:endParaRPr>
        </a:p>
      </dsp:txBody>
      <dsp:txXfrm>
        <a:off x="7266109" y="2885410"/>
        <a:ext cx="3249490" cy="670703"/>
      </dsp:txXfrm>
    </dsp:sp>
    <dsp:sp modelId="{8B08A746-03D2-45F8-869A-BBE71F9D4126}">
      <dsp:nvSpPr>
        <dsp:cNvPr id="0" name=""/>
        <dsp:cNvSpPr/>
      </dsp:nvSpPr>
      <dsp:spPr>
        <a:xfrm>
          <a:off x="7810293" y="3670508"/>
          <a:ext cx="2229457" cy="670703"/>
        </a:xfrm>
        <a:prstGeom prst="rect">
          <a:avLst/>
        </a:prstGeom>
        <a:solidFill>
          <a:srgbClr val="FFFF00"/>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KW" sz="1600" b="1" kern="1200" dirty="0">
              <a:solidFill>
                <a:schemeClr val="tx1"/>
              </a:solidFill>
            </a:rPr>
            <a:t>المحاجر العمالية للعمال</a:t>
          </a:r>
          <a:endParaRPr lang="en-US" sz="1600" b="1" kern="1200" dirty="0">
            <a:solidFill>
              <a:schemeClr val="tx1"/>
            </a:solidFill>
          </a:endParaRPr>
        </a:p>
      </dsp:txBody>
      <dsp:txXfrm>
        <a:off x="7810293" y="3670508"/>
        <a:ext cx="2229457" cy="670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220EE-D89D-494C-9415-B504AA95E632}">
      <dsp:nvSpPr>
        <dsp:cNvPr id="0" name=""/>
        <dsp:cNvSpPr/>
      </dsp:nvSpPr>
      <dsp:spPr>
        <a:xfrm>
          <a:off x="3470394" y="1133479"/>
          <a:ext cx="2097179" cy="1036298"/>
        </a:xfrm>
        <a:custGeom>
          <a:avLst/>
          <a:gdLst/>
          <a:ahLst/>
          <a:cxnLst/>
          <a:rect l="0" t="0" r="0" b="0"/>
          <a:pathLst>
            <a:path>
              <a:moveTo>
                <a:pt x="2097179" y="0"/>
              </a:moveTo>
              <a:lnTo>
                <a:pt x="2097179" y="1036298"/>
              </a:lnTo>
              <a:lnTo>
                <a:pt x="0" y="1036298"/>
              </a:lnTo>
            </a:path>
          </a:pathLst>
        </a:custGeom>
        <a:noFill/>
        <a:ln w="25400" cap="flat" cmpd="sng" algn="ctr">
          <a:solidFill>
            <a:scrgbClr r="0" g="0" b="0"/>
          </a:solidFill>
          <a:prstDash val="solid"/>
          <a:miter lim="800000"/>
          <a:tailEnd type="arrow"/>
        </a:ln>
        <a:effectLst/>
      </dsp:spPr>
      <dsp:style>
        <a:lnRef idx="2">
          <a:scrgbClr r="0" g="0" b="0"/>
        </a:lnRef>
        <a:fillRef idx="0">
          <a:scrgbClr r="0" g="0" b="0"/>
        </a:fillRef>
        <a:effectRef idx="0">
          <a:scrgbClr r="0" g="0" b="0"/>
        </a:effectRef>
        <a:fontRef idx="minor"/>
      </dsp:style>
    </dsp:sp>
    <dsp:sp modelId="{D7B763FB-C035-4132-92CA-8461065DDDA9}">
      <dsp:nvSpPr>
        <dsp:cNvPr id="0" name=""/>
        <dsp:cNvSpPr/>
      </dsp:nvSpPr>
      <dsp:spPr>
        <a:xfrm>
          <a:off x="5521853" y="1133479"/>
          <a:ext cx="91440" cy="2084378"/>
        </a:xfrm>
        <a:custGeom>
          <a:avLst/>
          <a:gdLst/>
          <a:ahLst/>
          <a:cxnLst/>
          <a:rect l="0" t="0" r="0" b="0"/>
          <a:pathLst>
            <a:path>
              <a:moveTo>
                <a:pt x="45720" y="0"/>
              </a:moveTo>
              <a:lnTo>
                <a:pt x="45720" y="2084378"/>
              </a:lnTo>
            </a:path>
          </a:pathLst>
        </a:custGeom>
        <a:noFill/>
        <a:ln w="25400" cap="flat" cmpd="sng" algn="ctr">
          <a:solidFill>
            <a:scrgbClr r="0" g="0" b="0"/>
          </a:solidFill>
          <a:prstDash val="solid"/>
          <a:miter lim="800000"/>
          <a:tailEnd type="arrow"/>
        </a:ln>
        <a:effectLst/>
      </dsp:spPr>
      <dsp:style>
        <a:lnRef idx="2">
          <a:scrgbClr r="0" g="0" b="0"/>
        </a:lnRef>
        <a:fillRef idx="0">
          <a:scrgbClr r="0" g="0" b="0"/>
        </a:fillRef>
        <a:effectRef idx="0">
          <a:scrgbClr r="0" g="0" b="0"/>
        </a:effectRef>
        <a:fontRef idx="minor"/>
      </dsp:style>
    </dsp:sp>
    <dsp:sp modelId="{6ABD229B-F253-46DC-AF5B-855BBB31943C}">
      <dsp:nvSpPr>
        <dsp:cNvPr id="0" name=""/>
        <dsp:cNvSpPr/>
      </dsp:nvSpPr>
      <dsp:spPr>
        <a:xfrm>
          <a:off x="3683601" y="665"/>
          <a:ext cx="3767945" cy="1132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KW" sz="3200" kern="1200" dirty="0"/>
            <a:t>فحص مخالطي العمارة</a:t>
          </a:r>
          <a:endParaRPr lang="en-US" sz="3200" kern="1200" dirty="0"/>
        </a:p>
      </dsp:txBody>
      <dsp:txXfrm>
        <a:off x="3683601" y="665"/>
        <a:ext cx="3767945" cy="1132814"/>
      </dsp:txXfrm>
    </dsp:sp>
    <dsp:sp modelId="{4BB10934-9951-4CC2-A6A9-51219382D47D}">
      <dsp:nvSpPr>
        <dsp:cNvPr id="0" name=""/>
        <dsp:cNvSpPr/>
      </dsp:nvSpPr>
      <dsp:spPr>
        <a:xfrm>
          <a:off x="4434759" y="3217858"/>
          <a:ext cx="2265629" cy="1132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KW" sz="3200" kern="1200" dirty="0"/>
            <a:t>تطويق العمارة</a:t>
          </a:r>
          <a:endParaRPr lang="en-US" sz="3200" kern="1200" dirty="0"/>
        </a:p>
      </dsp:txBody>
      <dsp:txXfrm>
        <a:off x="4434759" y="3217858"/>
        <a:ext cx="2265629" cy="1132814"/>
      </dsp:txXfrm>
    </dsp:sp>
    <dsp:sp modelId="{5441C32B-B4CD-4AFC-8AEB-A80E46FD477E}">
      <dsp:nvSpPr>
        <dsp:cNvPr id="0" name=""/>
        <dsp:cNvSpPr/>
      </dsp:nvSpPr>
      <dsp:spPr>
        <a:xfrm>
          <a:off x="1204765" y="1603371"/>
          <a:ext cx="2265629" cy="113281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r-KW" sz="3200" kern="1200" dirty="0"/>
            <a:t>إزالة وعزل الحالات الايجابية</a:t>
          </a:r>
          <a:endParaRPr lang="en-US" sz="3200" kern="1200" dirty="0"/>
        </a:p>
      </dsp:txBody>
      <dsp:txXfrm>
        <a:off x="1204765" y="1603371"/>
        <a:ext cx="2265629" cy="113281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FD3AD-32BF-4816-90BB-B2613EF8DD13}" type="datetimeFigureOut">
              <a:rPr lang="en-US" smtClean="0"/>
              <a:t>5/27/20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B60F1-5503-4D40-AF64-6677421743A5}" type="slidenum">
              <a:rPr lang="en-US" smtClean="0"/>
              <a:t>‹#›</a:t>
            </a:fld>
            <a:endParaRPr lang="en-US"/>
          </a:p>
        </p:txBody>
      </p:sp>
    </p:spTree>
    <p:extLst>
      <p:ext uri="{BB962C8B-B14F-4D97-AF65-F5344CB8AC3E}">
        <p14:creationId xmlns:p14="http://schemas.microsoft.com/office/powerpoint/2010/main" val="340051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35C33-A2C3-E946-BB9F-E719E010E0E1}" type="slidenum">
              <a:rPr lang="en-US" smtClean="0"/>
              <a:t>29</a:t>
            </a:fld>
            <a:endParaRPr lang="en-US"/>
          </a:p>
        </p:txBody>
      </p:sp>
    </p:spTree>
    <p:extLst>
      <p:ext uri="{BB962C8B-B14F-4D97-AF65-F5344CB8AC3E}">
        <p14:creationId xmlns:p14="http://schemas.microsoft.com/office/powerpoint/2010/main" val="97177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CC98-E478-4EDD-936E-8CE90836B9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DB801F-BEEA-4542-9EA8-76E821C40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487F7F-DF00-48BB-9440-F16D8BBACABD}"/>
              </a:ext>
            </a:extLst>
          </p:cNvPr>
          <p:cNvSpPr>
            <a:spLocks noGrp="1"/>
          </p:cNvSpPr>
          <p:nvPr>
            <p:ph type="dt" sz="half" idx="10"/>
          </p:nvPr>
        </p:nvSpPr>
        <p:spPr/>
        <p:txBody>
          <a:bodyPr/>
          <a:lstStyle/>
          <a:p>
            <a:fld id="{225BB4C0-8301-4D36-9491-6A74860FA15A}" type="datetimeFigureOut">
              <a:rPr lang="en-US" smtClean="0"/>
              <a:t>5/27/20</a:t>
            </a:fld>
            <a:endParaRPr lang="en-US"/>
          </a:p>
        </p:txBody>
      </p:sp>
      <p:sp>
        <p:nvSpPr>
          <p:cNvPr id="5" name="Footer Placeholder 4">
            <a:extLst>
              <a:ext uri="{FF2B5EF4-FFF2-40B4-BE49-F238E27FC236}">
                <a16:creationId xmlns:a16="http://schemas.microsoft.com/office/drawing/2014/main" id="{9B0A452A-226C-4C5E-8A6E-354B89342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C4D36-4D5B-46A7-8A52-A8A58F922274}"/>
              </a:ext>
            </a:extLst>
          </p:cNvPr>
          <p:cNvSpPr>
            <a:spLocks noGrp="1"/>
          </p:cNvSpPr>
          <p:nvPr>
            <p:ph type="sldNum" sz="quarter" idx="12"/>
          </p:nvPr>
        </p:nvSpPr>
        <p:spPr/>
        <p:txBody>
          <a:bodyPr/>
          <a:lstStyle/>
          <a:p>
            <a:fld id="{CD576B6B-9ADA-46BB-B81A-158FB17F01AC}" type="slidenum">
              <a:rPr lang="en-US" smtClean="0"/>
              <a:t>‹#›</a:t>
            </a:fld>
            <a:endParaRPr lang="en-US"/>
          </a:p>
        </p:txBody>
      </p:sp>
    </p:spTree>
    <p:extLst>
      <p:ext uri="{BB962C8B-B14F-4D97-AF65-F5344CB8AC3E}">
        <p14:creationId xmlns:p14="http://schemas.microsoft.com/office/powerpoint/2010/main" val="405920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A8D1-FA0E-4277-A4E8-E0C26BDD7F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5F4EB6-9F8C-48C3-A6E4-D49FFE3957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D2B35-62F0-4797-8A1D-887073567983}"/>
              </a:ext>
            </a:extLst>
          </p:cNvPr>
          <p:cNvSpPr>
            <a:spLocks noGrp="1"/>
          </p:cNvSpPr>
          <p:nvPr>
            <p:ph type="dt" sz="half" idx="10"/>
          </p:nvPr>
        </p:nvSpPr>
        <p:spPr/>
        <p:txBody>
          <a:bodyPr/>
          <a:lstStyle/>
          <a:p>
            <a:fld id="{225BB4C0-8301-4D36-9491-6A74860FA15A}" type="datetimeFigureOut">
              <a:rPr lang="en-US" smtClean="0"/>
              <a:t>5/27/20</a:t>
            </a:fld>
            <a:endParaRPr lang="en-US"/>
          </a:p>
        </p:txBody>
      </p:sp>
      <p:sp>
        <p:nvSpPr>
          <p:cNvPr id="5" name="Footer Placeholder 4">
            <a:extLst>
              <a:ext uri="{FF2B5EF4-FFF2-40B4-BE49-F238E27FC236}">
                <a16:creationId xmlns:a16="http://schemas.microsoft.com/office/drawing/2014/main" id="{6FA1748E-49B1-4320-A8FE-E846F91AB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51DC1-7B32-42B2-8A12-2253FF5CB3CE}"/>
              </a:ext>
            </a:extLst>
          </p:cNvPr>
          <p:cNvSpPr>
            <a:spLocks noGrp="1"/>
          </p:cNvSpPr>
          <p:nvPr>
            <p:ph type="sldNum" sz="quarter" idx="12"/>
          </p:nvPr>
        </p:nvSpPr>
        <p:spPr/>
        <p:txBody>
          <a:bodyPr/>
          <a:lstStyle/>
          <a:p>
            <a:fld id="{CD576B6B-9ADA-46BB-B81A-158FB17F01AC}" type="slidenum">
              <a:rPr lang="en-US" smtClean="0"/>
              <a:t>‹#›</a:t>
            </a:fld>
            <a:endParaRPr lang="en-US"/>
          </a:p>
        </p:txBody>
      </p:sp>
    </p:spTree>
    <p:extLst>
      <p:ext uri="{BB962C8B-B14F-4D97-AF65-F5344CB8AC3E}">
        <p14:creationId xmlns:p14="http://schemas.microsoft.com/office/powerpoint/2010/main" val="251400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3DB42-96F4-4D8D-84AB-9EB739AE88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AE4DE5-2B56-48AF-8D0E-D19489E111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EB0001-B0F7-48B1-89CE-964CA73B3D3D}"/>
              </a:ext>
            </a:extLst>
          </p:cNvPr>
          <p:cNvSpPr>
            <a:spLocks noGrp="1"/>
          </p:cNvSpPr>
          <p:nvPr>
            <p:ph type="dt" sz="half" idx="10"/>
          </p:nvPr>
        </p:nvSpPr>
        <p:spPr/>
        <p:txBody>
          <a:bodyPr/>
          <a:lstStyle/>
          <a:p>
            <a:fld id="{225BB4C0-8301-4D36-9491-6A74860FA15A}" type="datetimeFigureOut">
              <a:rPr lang="en-US" smtClean="0"/>
              <a:t>5/27/20</a:t>
            </a:fld>
            <a:endParaRPr lang="en-US"/>
          </a:p>
        </p:txBody>
      </p:sp>
      <p:sp>
        <p:nvSpPr>
          <p:cNvPr id="5" name="Footer Placeholder 4">
            <a:extLst>
              <a:ext uri="{FF2B5EF4-FFF2-40B4-BE49-F238E27FC236}">
                <a16:creationId xmlns:a16="http://schemas.microsoft.com/office/drawing/2014/main" id="{46FCDD72-55A9-45DC-8E09-89BFDF35C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EB18E-4395-4767-8E41-5E1DE6F191F7}"/>
              </a:ext>
            </a:extLst>
          </p:cNvPr>
          <p:cNvSpPr>
            <a:spLocks noGrp="1"/>
          </p:cNvSpPr>
          <p:nvPr>
            <p:ph type="sldNum" sz="quarter" idx="12"/>
          </p:nvPr>
        </p:nvSpPr>
        <p:spPr/>
        <p:txBody>
          <a:bodyPr/>
          <a:lstStyle/>
          <a:p>
            <a:fld id="{CD576B6B-9ADA-46BB-B81A-158FB17F01AC}" type="slidenum">
              <a:rPr lang="en-US" smtClean="0"/>
              <a:t>‹#›</a:t>
            </a:fld>
            <a:endParaRPr lang="en-US"/>
          </a:p>
        </p:txBody>
      </p:sp>
    </p:spTree>
    <p:extLst>
      <p:ext uri="{BB962C8B-B14F-4D97-AF65-F5344CB8AC3E}">
        <p14:creationId xmlns:p14="http://schemas.microsoft.com/office/powerpoint/2010/main" val="158128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FDEC-F3E9-4AD9-8B59-36CBC0774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F31FB-8C6F-4F40-8846-B279812024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08BCF-D83F-4618-B72D-F5BC1F433AA7}"/>
              </a:ext>
            </a:extLst>
          </p:cNvPr>
          <p:cNvSpPr>
            <a:spLocks noGrp="1"/>
          </p:cNvSpPr>
          <p:nvPr>
            <p:ph type="dt" sz="half" idx="10"/>
          </p:nvPr>
        </p:nvSpPr>
        <p:spPr/>
        <p:txBody>
          <a:bodyPr/>
          <a:lstStyle/>
          <a:p>
            <a:fld id="{225BB4C0-8301-4D36-9491-6A74860FA15A}" type="datetimeFigureOut">
              <a:rPr lang="en-US" smtClean="0"/>
              <a:t>5/27/20</a:t>
            </a:fld>
            <a:endParaRPr lang="en-US"/>
          </a:p>
        </p:txBody>
      </p:sp>
      <p:sp>
        <p:nvSpPr>
          <p:cNvPr id="5" name="Footer Placeholder 4">
            <a:extLst>
              <a:ext uri="{FF2B5EF4-FFF2-40B4-BE49-F238E27FC236}">
                <a16:creationId xmlns:a16="http://schemas.microsoft.com/office/drawing/2014/main" id="{75492AB5-8C95-4209-9331-74FF15920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7F7B6-680E-4531-BF10-AB7ABD2EE22D}"/>
              </a:ext>
            </a:extLst>
          </p:cNvPr>
          <p:cNvSpPr>
            <a:spLocks noGrp="1"/>
          </p:cNvSpPr>
          <p:nvPr>
            <p:ph type="sldNum" sz="quarter" idx="12"/>
          </p:nvPr>
        </p:nvSpPr>
        <p:spPr/>
        <p:txBody>
          <a:bodyPr/>
          <a:lstStyle/>
          <a:p>
            <a:fld id="{CD576B6B-9ADA-46BB-B81A-158FB17F01AC}" type="slidenum">
              <a:rPr lang="en-US" smtClean="0"/>
              <a:t>‹#›</a:t>
            </a:fld>
            <a:endParaRPr lang="en-US"/>
          </a:p>
        </p:txBody>
      </p:sp>
    </p:spTree>
    <p:extLst>
      <p:ext uri="{BB962C8B-B14F-4D97-AF65-F5344CB8AC3E}">
        <p14:creationId xmlns:p14="http://schemas.microsoft.com/office/powerpoint/2010/main" val="407769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98AA-3321-45C1-BE4B-77FD7C1013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A32D3F-7349-4DCB-8103-F0AD040559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15BADF-3A0A-40C2-8511-51F525ABA3BB}"/>
              </a:ext>
            </a:extLst>
          </p:cNvPr>
          <p:cNvSpPr>
            <a:spLocks noGrp="1"/>
          </p:cNvSpPr>
          <p:nvPr>
            <p:ph type="dt" sz="half" idx="10"/>
          </p:nvPr>
        </p:nvSpPr>
        <p:spPr/>
        <p:txBody>
          <a:bodyPr/>
          <a:lstStyle/>
          <a:p>
            <a:fld id="{225BB4C0-8301-4D36-9491-6A74860FA15A}" type="datetimeFigureOut">
              <a:rPr lang="en-US" smtClean="0"/>
              <a:t>5/27/20</a:t>
            </a:fld>
            <a:endParaRPr lang="en-US"/>
          </a:p>
        </p:txBody>
      </p:sp>
      <p:sp>
        <p:nvSpPr>
          <p:cNvPr id="5" name="Footer Placeholder 4">
            <a:extLst>
              <a:ext uri="{FF2B5EF4-FFF2-40B4-BE49-F238E27FC236}">
                <a16:creationId xmlns:a16="http://schemas.microsoft.com/office/drawing/2014/main" id="{5C42F919-97B4-4978-88A0-0AA9A3014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3C6B3-E838-42B0-83AE-270FD72E1E99}"/>
              </a:ext>
            </a:extLst>
          </p:cNvPr>
          <p:cNvSpPr>
            <a:spLocks noGrp="1"/>
          </p:cNvSpPr>
          <p:nvPr>
            <p:ph type="sldNum" sz="quarter" idx="12"/>
          </p:nvPr>
        </p:nvSpPr>
        <p:spPr/>
        <p:txBody>
          <a:bodyPr/>
          <a:lstStyle/>
          <a:p>
            <a:fld id="{CD576B6B-9ADA-46BB-B81A-158FB17F01AC}" type="slidenum">
              <a:rPr lang="en-US" smtClean="0"/>
              <a:t>‹#›</a:t>
            </a:fld>
            <a:endParaRPr lang="en-US"/>
          </a:p>
        </p:txBody>
      </p:sp>
    </p:spTree>
    <p:extLst>
      <p:ext uri="{BB962C8B-B14F-4D97-AF65-F5344CB8AC3E}">
        <p14:creationId xmlns:p14="http://schemas.microsoft.com/office/powerpoint/2010/main" val="188827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05B5-6852-4DC1-B87E-6DB05DB3C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D558C-D72F-4C74-92F5-9516D6384D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6F2B25-6142-4D88-BFE1-7B6177C614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5E9B3-7503-4F42-82EF-3BE46B2961A0}"/>
              </a:ext>
            </a:extLst>
          </p:cNvPr>
          <p:cNvSpPr>
            <a:spLocks noGrp="1"/>
          </p:cNvSpPr>
          <p:nvPr>
            <p:ph type="dt" sz="half" idx="10"/>
          </p:nvPr>
        </p:nvSpPr>
        <p:spPr/>
        <p:txBody>
          <a:bodyPr/>
          <a:lstStyle/>
          <a:p>
            <a:fld id="{225BB4C0-8301-4D36-9491-6A74860FA15A}" type="datetimeFigureOut">
              <a:rPr lang="en-US" smtClean="0"/>
              <a:t>5/27/20</a:t>
            </a:fld>
            <a:endParaRPr lang="en-US"/>
          </a:p>
        </p:txBody>
      </p:sp>
      <p:sp>
        <p:nvSpPr>
          <p:cNvPr id="6" name="Footer Placeholder 5">
            <a:extLst>
              <a:ext uri="{FF2B5EF4-FFF2-40B4-BE49-F238E27FC236}">
                <a16:creationId xmlns:a16="http://schemas.microsoft.com/office/drawing/2014/main" id="{66439879-78B0-461B-A674-543083DE50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3CF756-5FE5-4DF2-8019-10717E8EBB8F}"/>
              </a:ext>
            </a:extLst>
          </p:cNvPr>
          <p:cNvSpPr>
            <a:spLocks noGrp="1"/>
          </p:cNvSpPr>
          <p:nvPr>
            <p:ph type="sldNum" sz="quarter" idx="12"/>
          </p:nvPr>
        </p:nvSpPr>
        <p:spPr/>
        <p:txBody>
          <a:bodyPr/>
          <a:lstStyle/>
          <a:p>
            <a:fld id="{CD576B6B-9ADA-46BB-B81A-158FB17F01AC}" type="slidenum">
              <a:rPr lang="en-US" smtClean="0"/>
              <a:t>‹#›</a:t>
            </a:fld>
            <a:endParaRPr lang="en-US"/>
          </a:p>
        </p:txBody>
      </p:sp>
    </p:spTree>
    <p:extLst>
      <p:ext uri="{BB962C8B-B14F-4D97-AF65-F5344CB8AC3E}">
        <p14:creationId xmlns:p14="http://schemas.microsoft.com/office/powerpoint/2010/main" val="247002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2B13-A664-4922-9831-B21EE9E62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9EB50D-1CD5-46DB-A3F2-0D3E7CB1FE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B0A366-7C18-435E-A9DE-B8BCDDBA09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749B07-9AE9-4F50-B00F-9779A0C13C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34747-8093-41E1-A16F-23059B7341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7D1D1D-BDE8-4998-B616-F9444B85D2C3}"/>
              </a:ext>
            </a:extLst>
          </p:cNvPr>
          <p:cNvSpPr>
            <a:spLocks noGrp="1"/>
          </p:cNvSpPr>
          <p:nvPr>
            <p:ph type="dt" sz="half" idx="10"/>
          </p:nvPr>
        </p:nvSpPr>
        <p:spPr/>
        <p:txBody>
          <a:bodyPr/>
          <a:lstStyle/>
          <a:p>
            <a:fld id="{225BB4C0-8301-4D36-9491-6A74860FA15A}" type="datetimeFigureOut">
              <a:rPr lang="en-US" smtClean="0"/>
              <a:t>5/27/20</a:t>
            </a:fld>
            <a:endParaRPr lang="en-US"/>
          </a:p>
        </p:txBody>
      </p:sp>
      <p:sp>
        <p:nvSpPr>
          <p:cNvPr id="8" name="Footer Placeholder 7">
            <a:extLst>
              <a:ext uri="{FF2B5EF4-FFF2-40B4-BE49-F238E27FC236}">
                <a16:creationId xmlns:a16="http://schemas.microsoft.com/office/drawing/2014/main" id="{7677AA62-0BEC-4064-8D2E-D60CC6E413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7EA988-8F1E-46FA-9328-4302B24FA3D7}"/>
              </a:ext>
            </a:extLst>
          </p:cNvPr>
          <p:cNvSpPr>
            <a:spLocks noGrp="1"/>
          </p:cNvSpPr>
          <p:nvPr>
            <p:ph type="sldNum" sz="quarter" idx="12"/>
          </p:nvPr>
        </p:nvSpPr>
        <p:spPr/>
        <p:txBody>
          <a:bodyPr/>
          <a:lstStyle/>
          <a:p>
            <a:fld id="{CD576B6B-9ADA-46BB-B81A-158FB17F01AC}" type="slidenum">
              <a:rPr lang="en-US" smtClean="0"/>
              <a:t>‹#›</a:t>
            </a:fld>
            <a:endParaRPr lang="en-US"/>
          </a:p>
        </p:txBody>
      </p:sp>
    </p:spTree>
    <p:extLst>
      <p:ext uri="{BB962C8B-B14F-4D97-AF65-F5344CB8AC3E}">
        <p14:creationId xmlns:p14="http://schemas.microsoft.com/office/powerpoint/2010/main" val="203457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0F1F-7162-4219-922F-96C6256B89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57F7E0-1C6D-4785-9EBA-BD6E8D06B6EA}"/>
              </a:ext>
            </a:extLst>
          </p:cNvPr>
          <p:cNvSpPr>
            <a:spLocks noGrp="1"/>
          </p:cNvSpPr>
          <p:nvPr>
            <p:ph type="dt" sz="half" idx="10"/>
          </p:nvPr>
        </p:nvSpPr>
        <p:spPr/>
        <p:txBody>
          <a:bodyPr/>
          <a:lstStyle/>
          <a:p>
            <a:fld id="{225BB4C0-8301-4D36-9491-6A74860FA15A}" type="datetimeFigureOut">
              <a:rPr lang="en-US" smtClean="0"/>
              <a:t>5/27/20</a:t>
            </a:fld>
            <a:endParaRPr lang="en-US"/>
          </a:p>
        </p:txBody>
      </p:sp>
      <p:sp>
        <p:nvSpPr>
          <p:cNvPr id="4" name="Footer Placeholder 3">
            <a:extLst>
              <a:ext uri="{FF2B5EF4-FFF2-40B4-BE49-F238E27FC236}">
                <a16:creationId xmlns:a16="http://schemas.microsoft.com/office/drawing/2014/main" id="{6FBBBF45-C04C-48BB-B31F-54D626DC04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8CCD8B-12B7-4EC8-A26F-6E3A20DD0241}"/>
              </a:ext>
            </a:extLst>
          </p:cNvPr>
          <p:cNvSpPr>
            <a:spLocks noGrp="1"/>
          </p:cNvSpPr>
          <p:nvPr>
            <p:ph type="sldNum" sz="quarter" idx="12"/>
          </p:nvPr>
        </p:nvSpPr>
        <p:spPr/>
        <p:txBody>
          <a:bodyPr/>
          <a:lstStyle/>
          <a:p>
            <a:fld id="{CD576B6B-9ADA-46BB-B81A-158FB17F01AC}" type="slidenum">
              <a:rPr lang="en-US" smtClean="0"/>
              <a:t>‹#›</a:t>
            </a:fld>
            <a:endParaRPr lang="en-US"/>
          </a:p>
        </p:txBody>
      </p:sp>
    </p:spTree>
    <p:extLst>
      <p:ext uri="{BB962C8B-B14F-4D97-AF65-F5344CB8AC3E}">
        <p14:creationId xmlns:p14="http://schemas.microsoft.com/office/powerpoint/2010/main" val="163812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CEB983-3D42-4F3A-A64A-190D03FB5DAE}"/>
              </a:ext>
            </a:extLst>
          </p:cNvPr>
          <p:cNvSpPr>
            <a:spLocks noGrp="1"/>
          </p:cNvSpPr>
          <p:nvPr>
            <p:ph type="dt" sz="half" idx="10"/>
          </p:nvPr>
        </p:nvSpPr>
        <p:spPr/>
        <p:txBody>
          <a:bodyPr/>
          <a:lstStyle/>
          <a:p>
            <a:fld id="{225BB4C0-8301-4D36-9491-6A74860FA15A}" type="datetimeFigureOut">
              <a:rPr lang="en-US" smtClean="0"/>
              <a:t>5/27/20</a:t>
            </a:fld>
            <a:endParaRPr lang="en-US"/>
          </a:p>
        </p:txBody>
      </p:sp>
      <p:sp>
        <p:nvSpPr>
          <p:cNvPr id="3" name="Footer Placeholder 2">
            <a:extLst>
              <a:ext uri="{FF2B5EF4-FFF2-40B4-BE49-F238E27FC236}">
                <a16:creationId xmlns:a16="http://schemas.microsoft.com/office/drawing/2014/main" id="{1EEE64F2-2E00-48B1-BAF7-52502B1380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FBBD1A-53BA-4403-9DEF-9ACF9621EFD1}"/>
              </a:ext>
            </a:extLst>
          </p:cNvPr>
          <p:cNvSpPr>
            <a:spLocks noGrp="1"/>
          </p:cNvSpPr>
          <p:nvPr>
            <p:ph type="sldNum" sz="quarter" idx="12"/>
          </p:nvPr>
        </p:nvSpPr>
        <p:spPr/>
        <p:txBody>
          <a:bodyPr/>
          <a:lstStyle/>
          <a:p>
            <a:fld id="{CD576B6B-9ADA-46BB-B81A-158FB17F01AC}" type="slidenum">
              <a:rPr lang="en-US" smtClean="0"/>
              <a:t>‹#›</a:t>
            </a:fld>
            <a:endParaRPr lang="en-US"/>
          </a:p>
        </p:txBody>
      </p:sp>
    </p:spTree>
    <p:extLst>
      <p:ext uri="{BB962C8B-B14F-4D97-AF65-F5344CB8AC3E}">
        <p14:creationId xmlns:p14="http://schemas.microsoft.com/office/powerpoint/2010/main" val="370150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6350-E8C3-48BE-AAC1-4AE300151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969349-2A61-4391-9263-AED00AC4AE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B20FA4-B088-4910-8463-9F4942550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A5F45-598E-40B4-B1B5-B9CDE42DCDA6}"/>
              </a:ext>
            </a:extLst>
          </p:cNvPr>
          <p:cNvSpPr>
            <a:spLocks noGrp="1"/>
          </p:cNvSpPr>
          <p:nvPr>
            <p:ph type="dt" sz="half" idx="10"/>
          </p:nvPr>
        </p:nvSpPr>
        <p:spPr/>
        <p:txBody>
          <a:bodyPr/>
          <a:lstStyle/>
          <a:p>
            <a:fld id="{225BB4C0-8301-4D36-9491-6A74860FA15A}" type="datetimeFigureOut">
              <a:rPr lang="en-US" smtClean="0"/>
              <a:t>5/27/20</a:t>
            </a:fld>
            <a:endParaRPr lang="en-US"/>
          </a:p>
        </p:txBody>
      </p:sp>
      <p:sp>
        <p:nvSpPr>
          <p:cNvPr id="6" name="Footer Placeholder 5">
            <a:extLst>
              <a:ext uri="{FF2B5EF4-FFF2-40B4-BE49-F238E27FC236}">
                <a16:creationId xmlns:a16="http://schemas.microsoft.com/office/drawing/2014/main" id="{31584956-F433-403D-8551-5E55728A47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38FB4-91C1-45D7-A471-22BB8C6E9D01}"/>
              </a:ext>
            </a:extLst>
          </p:cNvPr>
          <p:cNvSpPr>
            <a:spLocks noGrp="1"/>
          </p:cNvSpPr>
          <p:nvPr>
            <p:ph type="sldNum" sz="quarter" idx="12"/>
          </p:nvPr>
        </p:nvSpPr>
        <p:spPr/>
        <p:txBody>
          <a:bodyPr/>
          <a:lstStyle/>
          <a:p>
            <a:fld id="{CD576B6B-9ADA-46BB-B81A-158FB17F01AC}" type="slidenum">
              <a:rPr lang="en-US" smtClean="0"/>
              <a:t>‹#›</a:t>
            </a:fld>
            <a:endParaRPr lang="en-US"/>
          </a:p>
        </p:txBody>
      </p:sp>
    </p:spTree>
    <p:extLst>
      <p:ext uri="{BB962C8B-B14F-4D97-AF65-F5344CB8AC3E}">
        <p14:creationId xmlns:p14="http://schemas.microsoft.com/office/powerpoint/2010/main" val="271185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1F72-EBCD-4F11-A550-AB652C0053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ACEAA8-4AF0-4F93-A8FF-41E250706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A7F7AD-0B2A-470F-952B-CCDDAA747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DAEE9-FA88-4DAA-B741-6CADF832AB8A}"/>
              </a:ext>
            </a:extLst>
          </p:cNvPr>
          <p:cNvSpPr>
            <a:spLocks noGrp="1"/>
          </p:cNvSpPr>
          <p:nvPr>
            <p:ph type="dt" sz="half" idx="10"/>
          </p:nvPr>
        </p:nvSpPr>
        <p:spPr/>
        <p:txBody>
          <a:bodyPr/>
          <a:lstStyle/>
          <a:p>
            <a:fld id="{225BB4C0-8301-4D36-9491-6A74860FA15A}" type="datetimeFigureOut">
              <a:rPr lang="en-US" smtClean="0"/>
              <a:t>5/27/20</a:t>
            </a:fld>
            <a:endParaRPr lang="en-US"/>
          </a:p>
        </p:txBody>
      </p:sp>
      <p:sp>
        <p:nvSpPr>
          <p:cNvPr id="6" name="Footer Placeholder 5">
            <a:extLst>
              <a:ext uri="{FF2B5EF4-FFF2-40B4-BE49-F238E27FC236}">
                <a16:creationId xmlns:a16="http://schemas.microsoft.com/office/drawing/2014/main" id="{E05BEBF7-4639-480C-9B3B-560BFAB988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8E6BEB-6167-435A-A758-F6C2C79826F5}"/>
              </a:ext>
            </a:extLst>
          </p:cNvPr>
          <p:cNvSpPr>
            <a:spLocks noGrp="1"/>
          </p:cNvSpPr>
          <p:nvPr>
            <p:ph type="sldNum" sz="quarter" idx="12"/>
          </p:nvPr>
        </p:nvSpPr>
        <p:spPr/>
        <p:txBody>
          <a:bodyPr/>
          <a:lstStyle/>
          <a:p>
            <a:fld id="{CD576B6B-9ADA-46BB-B81A-158FB17F01AC}" type="slidenum">
              <a:rPr lang="en-US" smtClean="0"/>
              <a:t>‹#›</a:t>
            </a:fld>
            <a:endParaRPr lang="en-US"/>
          </a:p>
        </p:txBody>
      </p:sp>
    </p:spTree>
    <p:extLst>
      <p:ext uri="{BB962C8B-B14F-4D97-AF65-F5344CB8AC3E}">
        <p14:creationId xmlns:p14="http://schemas.microsoft.com/office/powerpoint/2010/main" val="128060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11D19C-2255-480E-A248-D6FFCD869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B2D20E-D2B5-4A47-9F9A-A4079A855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88421-95D9-4D62-8ADF-4FCA81BC83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BB4C0-8301-4D36-9491-6A74860FA15A}" type="datetimeFigureOut">
              <a:rPr lang="en-US" smtClean="0"/>
              <a:t>5/27/20</a:t>
            </a:fld>
            <a:endParaRPr lang="en-US"/>
          </a:p>
        </p:txBody>
      </p:sp>
      <p:sp>
        <p:nvSpPr>
          <p:cNvPr id="5" name="Footer Placeholder 4">
            <a:extLst>
              <a:ext uri="{FF2B5EF4-FFF2-40B4-BE49-F238E27FC236}">
                <a16:creationId xmlns:a16="http://schemas.microsoft.com/office/drawing/2014/main" id="{3443D818-A7E1-4B26-90B6-FC34D2FCED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20A7FD-8064-4240-A2F8-DB46F08E9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76B6B-9ADA-46BB-B81A-158FB17F01AC}" type="slidenum">
              <a:rPr lang="en-US" smtClean="0"/>
              <a:t>‹#›</a:t>
            </a:fld>
            <a:endParaRPr lang="en-US"/>
          </a:p>
        </p:txBody>
      </p:sp>
    </p:spTree>
    <p:extLst>
      <p:ext uri="{BB962C8B-B14F-4D97-AF65-F5344CB8AC3E}">
        <p14:creationId xmlns:p14="http://schemas.microsoft.com/office/powerpoint/2010/main" val="1550029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DB80-BCB2-4175-B9A7-B9AADA7FFB97}"/>
              </a:ext>
            </a:extLst>
          </p:cNvPr>
          <p:cNvSpPr>
            <a:spLocks noGrp="1"/>
          </p:cNvSpPr>
          <p:nvPr>
            <p:ph type="ctrTitle"/>
          </p:nvPr>
        </p:nvSpPr>
        <p:spPr/>
        <p:txBody>
          <a:bodyPr>
            <a:noAutofit/>
          </a:bodyPr>
          <a:lstStyle/>
          <a:p>
            <a:pPr rtl="1"/>
            <a:r>
              <a:rPr lang="ar-KW" sz="4800" dirty="0"/>
              <a:t>تقرير الوضع الراهن لجائحة فايروس كورونا المستجد (</a:t>
            </a:r>
            <a:r>
              <a:rPr lang="en-US" sz="4800" dirty="0"/>
              <a:t>COVID19</a:t>
            </a:r>
            <a:r>
              <a:rPr lang="ar-KW" sz="4800" dirty="0"/>
              <a:t>) بدولة الكويت </a:t>
            </a:r>
            <a:br>
              <a:rPr lang="ar-KW" sz="4800" dirty="0"/>
            </a:br>
            <a:r>
              <a:rPr lang="ar-KW" sz="3600" dirty="0">
                <a:solidFill>
                  <a:schemeClr val="bg1">
                    <a:lumMod val="50000"/>
                  </a:schemeClr>
                </a:solidFill>
              </a:rPr>
              <a:t>27 مايو 2020</a:t>
            </a:r>
            <a:endParaRPr lang="en-US" sz="4800" dirty="0">
              <a:solidFill>
                <a:schemeClr val="bg1">
                  <a:lumMod val="50000"/>
                </a:schemeClr>
              </a:solidFill>
            </a:endParaRPr>
          </a:p>
        </p:txBody>
      </p:sp>
      <p:sp>
        <p:nvSpPr>
          <p:cNvPr id="3" name="Subtitle 2">
            <a:extLst>
              <a:ext uri="{FF2B5EF4-FFF2-40B4-BE49-F238E27FC236}">
                <a16:creationId xmlns:a16="http://schemas.microsoft.com/office/drawing/2014/main" id="{CFAADDA9-0A58-4CAE-BF51-50F354128C76}"/>
              </a:ext>
            </a:extLst>
          </p:cNvPr>
          <p:cNvSpPr>
            <a:spLocks noGrp="1"/>
          </p:cNvSpPr>
          <p:nvPr>
            <p:ph type="subTitle" idx="1"/>
          </p:nvPr>
        </p:nvSpPr>
        <p:spPr/>
        <p:txBody>
          <a:bodyPr/>
          <a:lstStyle/>
          <a:p>
            <a:r>
              <a:rPr lang="en-US" b="1" dirty="0"/>
              <a:t>Kuwait Public Health situational brief</a:t>
            </a:r>
          </a:p>
        </p:txBody>
      </p:sp>
    </p:spTree>
    <p:extLst>
      <p:ext uri="{BB962C8B-B14F-4D97-AF65-F5344CB8AC3E}">
        <p14:creationId xmlns:p14="http://schemas.microsoft.com/office/powerpoint/2010/main" val="2431446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24E4-706C-44D2-B2C3-0A99F863DC76}"/>
              </a:ext>
            </a:extLst>
          </p:cNvPr>
          <p:cNvSpPr>
            <a:spLocks noGrp="1"/>
          </p:cNvSpPr>
          <p:nvPr>
            <p:ph type="title"/>
          </p:nvPr>
        </p:nvSpPr>
        <p:spPr/>
        <p:txBody>
          <a:bodyPr>
            <a:normAutofit/>
          </a:bodyPr>
          <a:lstStyle/>
          <a:p>
            <a:pPr algn="ctr" rtl="1"/>
            <a:r>
              <a:rPr lang="ar-KW" sz="4000" b="1" dirty="0"/>
              <a:t>الطرق الوحيدة المتفق عليها عالميا للتعامل مع فايروس كورونا</a:t>
            </a:r>
            <a:endParaRPr lang="en-US" sz="4000" b="1" dirty="0"/>
          </a:p>
        </p:txBody>
      </p:sp>
      <p:pic>
        <p:nvPicPr>
          <p:cNvPr id="15" name="Picture 14">
            <a:extLst>
              <a:ext uri="{FF2B5EF4-FFF2-40B4-BE49-F238E27FC236}">
                <a16:creationId xmlns:a16="http://schemas.microsoft.com/office/drawing/2014/main" id="{F927C997-2335-4D40-977A-B3F46F563F90}"/>
              </a:ext>
            </a:extLst>
          </p:cNvPr>
          <p:cNvPicPr>
            <a:picLocks noChangeAspect="1"/>
          </p:cNvPicPr>
          <p:nvPr/>
        </p:nvPicPr>
        <p:blipFill>
          <a:blip r:embed="rId2"/>
          <a:stretch>
            <a:fillRect/>
          </a:stretch>
        </p:blipFill>
        <p:spPr>
          <a:xfrm flipH="1">
            <a:off x="4395696" y="3869057"/>
            <a:ext cx="228657" cy="611866"/>
          </a:xfrm>
          <a:prstGeom prst="rect">
            <a:avLst/>
          </a:prstGeom>
        </p:spPr>
      </p:pic>
      <p:pic>
        <p:nvPicPr>
          <p:cNvPr id="17" name="Picture 16">
            <a:extLst>
              <a:ext uri="{FF2B5EF4-FFF2-40B4-BE49-F238E27FC236}">
                <a16:creationId xmlns:a16="http://schemas.microsoft.com/office/drawing/2014/main" id="{F2969206-2A9E-4B71-B189-80911822E8FE}"/>
              </a:ext>
            </a:extLst>
          </p:cNvPr>
          <p:cNvPicPr>
            <a:picLocks noChangeAspect="1"/>
          </p:cNvPicPr>
          <p:nvPr/>
        </p:nvPicPr>
        <p:blipFill>
          <a:blip r:embed="rId2"/>
          <a:stretch>
            <a:fillRect/>
          </a:stretch>
        </p:blipFill>
        <p:spPr>
          <a:xfrm flipH="1">
            <a:off x="5078012" y="3879217"/>
            <a:ext cx="228657" cy="611866"/>
          </a:xfrm>
          <a:prstGeom prst="rect">
            <a:avLst/>
          </a:prstGeom>
        </p:spPr>
      </p:pic>
      <p:sp>
        <p:nvSpPr>
          <p:cNvPr id="57" name="TextBox 56">
            <a:extLst>
              <a:ext uri="{FF2B5EF4-FFF2-40B4-BE49-F238E27FC236}">
                <a16:creationId xmlns:a16="http://schemas.microsoft.com/office/drawing/2014/main" id="{7AC67220-0675-4DD3-808E-E46D4D8C233B}"/>
              </a:ext>
            </a:extLst>
          </p:cNvPr>
          <p:cNvSpPr txBox="1"/>
          <p:nvPr/>
        </p:nvSpPr>
        <p:spPr>
          <a:xfrm>
            <a:off x="5717814" y="1622977"/>
            <a:ext cx="1154483" cy="584775"/>
          </a:xfrm>
          <a:prstGeom prst="rect">
            <a:avLst/>
          </a:prstGeom>
          <a:noFill/>
        </p:spPr>
        <p:txBody>
          <a:bodyPr wrap="none" rtlCol="0">
            <a:spAutoFit/>
          </a:bodyPr>
          <a:lstStyle/>
          <a:p>
            <a:r>
              <a:rPr lang="ar-KW" sz="3200" b="1" dirty="0">
                <a:solidFill>
                  <a:srgbClr val="0070C0"/>
                </a:solidFill>
              </a:rPr>
              <a:t>الفحص</a:t>
            </a:r>
            <a:endParaRPr lang="en-US" sz="3200" b="1" dirty="0">
              <a:solidFill>
                <a:srgbClr val="0070C0"/>
              </a:solidFill>
            </a:endParaRPr>
          </a:p>
        </p:txBody>
      </p:sp>
      <p:sp>
        <p:nvSpPr>
          <p:cNvPr id="58" name="TextBox 57">
            <a:extLst>
              <a:ext uri="{FF2B5EF4-FFF2-40B4-BE49-F238E27FC236}">
                <a16:creationId xmlns:a16="http://schemas.microsoft.com/office/drawing/2014/main" id="{07F1D951-3936-4933-9818-A6F375B320A7}"/>
              </a:ext>
            </a:extLst>
          </p:cNvPr>
          <p:cNvSpPr txBox="1"/>
          <p:nvPr/>
        </p:nvSpPr>
        <p:spPr>
          <a:xfrm>
            <a:off x="5860054" y="2241401"/>
            <a:ext cx="881973" cy="584775"/>
          </a:xfrm>
          <a:prstGeom prst="rect">
            <a:avLst/>
          </a:prstGeom>
          <a:noFill/>
        </p:spPr>
        <p:txBody>
          <a:bodyPr wrap="none" rtlCol="0">
            <a:spAutoFit/>
          </a:bodyPr>
          <a:lstStyle/>
          <a:p>
            <a:r>
              <a:rPr lang="ar-KW" sz="3200" b="1" dirty="0">
                <a:solidFill>
                  <a:srgbClr val="0070C0"/>
                </a:solidFill>
              </a:rPr>
              <a:t>العزل</a:t>
            </a:r>
            <a:endParaRPr lang="en-US" sz="3200" b="1" dirty="0">
              <a:solidFill>
                <a:srgbClr val="0070C0"/>
              </a:solidFill>
            </a:endParaRPr>
          </a:p>
        </p:txBody>
      </p:sp>
      <p:sp>
        <p:nvSpPr>
          <p:cNvPr id="59" name="Rectangle 58">
            <a:extLst>
              <a:ext uri="{FF2B5EF4-FFF2-40B4-BE49-F238E27FC236}">
                <a16:creationId xmlns:a16="http://schemas.microsoft.com/office/drawing/2014/main" id="{95D2627C-1AE7-4BD7-AF55-965A78B77E5D}"/>
              </a:ext>
            </a:extLst>
          </p:cNvPr>
          <p:cNvSpPr/>
          <p:nvPr/>
        </p:nvSpPr>
        <p:spPr>
          <a:xfrm>
            <a:off x="4219114" y="3793065"/>
            <a:ext cx="1271432" cy="72849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67FA2BF0-1E0C-429F-82AB-21D6EABB7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39426" y="3869057"/>
            <a:ext cx="225887" cy="611866"/>
          </a:xfrm>
          <a:prstGeom prst="rect">
            <a:avLst/>
          </a:prstGeom>
        </p:spPr>
      </p:pic>
      <p:pic>
        <p:nvPicPr>
          <p:cNvPr id="65" name="Picture 64">
            <a:extLst>
              <a:ext uri="{FF2B5EF4-FFF2-40B4-BE49-F238E27FC236}">
                <a16:creationId xmlns:a16="http://schemas.microsoft.com/office/drawing/2014/main" id="{C7E19912-C3E2-451D-8272-F1F3F6C99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114315" y="3889377"/>
            <a:ext cx="225887" cy="611866"/>
          </a:xfrm>
          <a:prstGeom prst="rect">
            <a:avLst/>
          </a:prstGeom>
        </p:spPr>
      </p:pic>
      <p:pic>
        <p:nvPicPr>
          <p:cNvPr id="66" name="Picture 65">
            <a:extLst>
              <a:ext uri="{FF2B5EF4-FFF2-40B4-BE49-F238E27FC236}">
                <a16:creationId xmlns:a16="http://schemas.microsoft.com/office/drawing/2014/main" id="{698FD694-5943-4334-8E04-2EAA72578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94873" y="3889377"/>
            <a:ext cx="225887" cy="611866"/>
          </a:xfrm>
          <a:prstGeom prst="rect">
            <a:avLst/>
          </a:prstGeom>
        </p:spPr>
      </p:pic>
      <p:pic>
        <p:nvPicPr>
          <p:cNvPr id="67" name="Picture 66">
            <a:extLst>
              <a:ext uri="{FF2B5EF4-FFF2-40B4-BE49-F238E27FC236}">
                <a16:creationId xmlns:a16="http://schemas.microsoft.com/office/drawing/2014/main" id="{A4D431B5-1F28-4AED-88A0-3FD26CD65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597733" y="3889377"/>
            <a:ext cx="225887" cy="611866"/>
          </a:xfrm>
          <a:prstGeom prst="rect">
            <a:avLst/>
          </a:prstGeom>
        </p:spPr>
      </p:pic>
      <p:pic>
        <p:nvPicPr>
          <p:cNvPr id="34" name="Picture 33">
            <a:extLst>
              <a:ext uri="{FF2B5EF4-FFF2-40B4-BE49-F238E27FC236}">
                <a16:creationId xmlns:a16="http://schemas.microsoft.com/office/drawing/2014/main" id="{92F1BE7A-A2F6-4D67-865C-BA2E4B983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23053" y="3889377"/>
            <a:ext cx="225887" cy="611866"/>
          </a:xfrm>
          <a:prstGeom prst="rect">
            <a:avLst/>
          </a:prstGeom>
        </p:spPr>
      </p:pic>
      <p:pic>
        <p:nvPicPr>
          <p:cNvPr id="35" name="Picture 34">
            <a:extLst>
              <a:ext uri="{FF2B5EF4-FFF2-40B4-BE49-F238E27FC236}">
                <a16:creationId xmlns:a16="http://schemas.microsoft.com/office/drawing/2014/main" id="{2200D41E-D796-45C0-A015-677FF8D1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97942" y="3909697"/>
            <a:ext cx="225887" cy="611866"/>
          </a:xfrm>
          <a:prstGeom prst="rect">
            <a:avLst/>
          </a:prstGeom>
        </p:spPr>
      </p:pic>
      <p:pic>
        <p:nvPicPr>
          <p:cNvPr id="36" name="Picture 35">
            <a:extLst>
              <a:ext uri="{FF2B5EF4-FFF2-40B4-BE49-F238E27FC236}">
                <a16:creationId xmlns:a16="http://schemas.microsoft.com/office/drawing/2014/main" id="{9B855F53-A63E-40CD-95F3-B32A311C6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78500" y="3909697"/>
            <a:ext cx="225887" cy="611866"/>
          </a:xfrm>
          <a:prstGeom prst="rect">
            <a:avLst/>
          </a:prstGeom>
        </p:spPr>
      </p:pic>
      <p:pic>
        <p:nvPicPr>
          <p:cNvPr id="37" name="Picture 36">
            <a:extLst>
              <a:ext uri="{FF2B5EF4-FFF2-40B4-BE49-F238E27FC236}">
                <a16:creationId xmlns:a16="http://schemas.microsoft.com/office/drawing/2014/main" id="{94E66595-DB66-48B2-92B2-B44CF2D72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59058" y="3918661"/>
            <a:ext cx="225887" cy="611866"/>
          </a:xfrm>
          <a:prstGeom prst="rect">
            <a:avLst/>
          </a:prstGeom>
        </p:spPr>
      </p:pic>
      <p:pic>
        <p:nvPicPr>
          <p:cNvPr id="39" name="Picture 38">
            <a:extLst>
              <a:ext uri="{FF2B5EF4-FFF2-40B4-BE49-F238E27FC236}">
                <a16:creationId xmlns:a16="http://schemas.microsoft.com/office/drawing/2014/main" id="{9EA87024-84B5-4245-AF0A-1F938AC4A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317373" y="3938981"/>
            <a:ext cx="225887" cy="611866"/>
          </a:xfrm>
          <a:prstGeom prst="rect">
            <a:avLst/>
          </a:prstGeom>
        </p:spPr>
      </p:pic>
      <p:pic>
        <p:nvPicPr>
          <p:cNvPr id="40" name="Picture 39">
            <a:extLst>
              <a:ext uri="{FF2B5EF4-FFF2-40B4-BE49-F238E27FC236}">
                <a16:creationId xmlns:a16="http://schemas.microsoft.com/office/drawing/2014/main" id="{678988A4-152A-4032-9B80-801666DC7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97931" y="3938981"/>
            <a:ext cx="225887" cy="611866"/>
          </a:xfrm>
          <a:prstGeom prst="rect">
            <a:avLst/>
          </a:prstGeom>
        </p:spPr>
      </p:pic>
      <p:pic>
        <p:nvPicPr>
          <p:cNvPr id="41" name="Picture 40">
            <a:extLst>
              <a:ext uri="{FF2B5EF4-FFF2-40B4-BE49-F238E27FC236}">
                <a16:creationId xmlns:a16="http://schemas.microsoft.com/office/drawing/2014/main" id="{45D05D27-35F9-4276-9D8E-6E6A6E810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800791" y="3938981"/>
            <a:ext cx="225887" cy="611866"/>
          </a:xfrm>
          <a:prstGeom prst="rect">
            <a:avLst/>
          </a:prstGeom>
        </p:spPr>
      </p:pic>
      <p:pic>
        <p:nvPicPr>
          <p:cNvPr id="42" name="Picture 41">
            <a:extLst>
              <a:ext uri="{FF2B5EF4-FFF2-40B4-BE49-F238E27FC236}">
                <a16:creationId xmlns:a16="http://schemas.microsoft.com/office/drawing/2014/main" id="{1CF5D3D9-E346-4B79-A3F6-10073B3C373F}"/>
              </a:ext>
            </a:extLst>
          </p:cNvPr>
          <p:cNvPicPr>
            <a:picLocks noChangeAspect="1"/>
          </p:cNvPicPr>
          <p:nvPr/>
        </p:nvPicPr>
        <p:blipFill>
          <a:blip r:embed="rId2"/>
          <a:stretch>
            <a:fillRect/>
          </a:stretch>
        </p:blipFill>
        <p:spPr>
          <a:xfrm flipH="1">
            <a:off x="8636815" y="3938981"/>
            <a:ext cx="228657" cy="611866"/>
          </a:xfrm>
          <a:prstGeom prst="rect">
            <a:avLst/>
          </a:prstGeom>
        </p:spPr>
      </p:pic>
      <p:pic>
        <p:nvPicPr>
          <p:cNvPr id="46" name="Picture 45">
            <a:extLst>
              <a:ext uri="{FF2B5EF4-FFF2-40B4-BE49-F238E27FC236}">
                <a16:creationId xmlns:a16="http://schemas.microsoft.com/office/drawing/2014/main" id="{D648E342-A123-411E-AEFC-B74095919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25413" y="4934729"/>
            <a:ext cx="225887" cy="611866"/>
          </a:xfrm>
          <a:prstGeom prst="rect">
            <a:avLst/>
          </a:prstGeom>
        </p:spPr>
      </p:pic>
      <p:pic>
        <p:nvPicPr>
          <p:cNvPr id="47" name="Picture 46">
            <a:extLst>
              <a:ext uri="{FF2B5EF4-FFF2-40B4-BE49-F238E27FC236}">
                <a16:creationId xmlns:a16="http://schemas.microsoft.com/office/drawing/2014/main" id="{E1D1A0EB-CF10-4A96-A97C-6C2ED501F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100302" y="4955049"/>
            <a:ext cx="225887" cy="611866"/>
          </a:xfrm>
          <a:prstGeom prst="rect">
            <a:avLst/>
          </a:prstGeom>
        </p:spPr>
      </p:pic>
      <p:pic>
        <p:nvPicPr>
          <p:cNvPr id="48" name="Picture 47">
            <a:extLst>
              <a:ext uri="{FF2B5EF4-FFF2-40B4-BE49-F238E27FC236}">
                <a16:creationId xmlns:a16="http://schemas.microsoft.com/office/drawing/2014/main" id="{AFEE56C2-8316-4708-BFAE-C93DA4CC4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80860" y="4955049"/>
            <a:ext cx="225887" cy="611866"/>
          </a:xfrm>
          <a:prstGeom prst="rect">
            <a:avLst/>
          </a:prstGeom>
        </p:spPr>
      </p:pic>
      <p:pic>
        <p:nvPicPr>
          <p:cNvPr id="49" name="Picture 48">
            <a:extLst>
              <a:ext uri="{FF2B5EF4-FFF2-40B4-BE49-F238E27FC236}">
                <a16:creationId xmlns:a16="http://schemas.microsoft.com/office/drawing/2014/main" id="{7C013D59-CDA0-4711-BDC8-DC15DBD89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583720" y="4955049"/>
            <a:ext cx="225887" cy="611866"/>
          </a:xfrm>
          <a:prstGeom prst="rect">
            <a:avLst/>
          </a:prstGeom>
        </p:spPr>
      </p:pic>
      <p:pic>
        <p:nvPicPr>
          <p:cNvPr id="50" name="Picture 49">
            <a:extLst>
              <a:ext uri="{FF2B5EF4-FFF2-40B4-BE49-F238E27FC236}">
                <a16:creationId xmlns:a16="http://schemas.microsoft.com/office/drawing/2014/main" id="{A0989ADD-CBB1-4768-805D-35FDD421D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09040" y="4955049"/>
            <a:ext cx="225887" cy="611866"/>
          </a:xfrm>
          <a:prstGeom prst="rect">
            <a:avLst/>
          </a:prstGeom>
        </p:spPr>
      </p:pic>
      <p:pic>
        <p:nvPicPr>
          <p:cNvPr id="51" name="Picture 50">
            <a:extLst>
              <a:ext uri="{FF2B5EF4-FFF2-40B4-BE49-F238E27FC236}">
                <a16:creationId xmlns:a16="http://schemas.microsoft.com/office/drawing/2014/main" id="{D6E8EDCD-740D-4EB0-B20D-27F4831BC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83929" y="4975369"/>
            <a:ext cx="225887" cy="611866"/>
          </a:xfrm>
          <a:prstGeom prst="rect">
            <a:avLst/>
          </a:prstGeom>
        </p:spPr>
      </p:pic>
      <p:pic>
        <p:nvPicPr>
          <p:cNvPr id="52" name="Picture 51">
            <a:extLst>
              <a:ext uri="{FF2B5EF4-FFF2-40B4-BE49-F238E27FC236}">
                <a16:creationId xmlns:a16="http://schemas.microsoft.com/office/drawing/2014/main" id="{20461C14-2C9C-4119-AB81-709F7231B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64487" y="4975369"/>
            <a:ext cx="225887" cy="611866"/>
          </a:xfrm>
          <a:prstGeom prst="rect">
            <a:avLst/>
          </a:prstGeom>
        </p:spPr>
      </p:pic>
      <p:pic>
        <p:nvPicPr>
          <p:cNvPr id="53" name="Picture 52">
            <a:extLst>
              <a:ext uri="{FF2B5EF4-FFF2-40B4-BE49-F238E27FC236}">
                <a16:creationId xmlns:a16="http://schemas.microsoft.com/office/drawing/2014/main" id="{64E9023E-C534-4CA9-9747-9354C3A51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5045" y="4984333"/>
            <a:ext cx="225887" cy="611866"/>
          </a:xfrm>
          <a:prstGeom prst="rect">
            <a:avLst/>
          </a:prstGeom>
        </p:spPr>
      </p:pic>
      <p:pic>
        <p:nvPicPr>
          <p:cNvPr id="54" name="Picture 53">
            <a:extLst>
              <a:ext uri="{FF2B5EF4-FFF2-40B4-BE49-F238E27FC236}">
                <a16:creationId xmlns:a16="http://schemas.microsoft.com/office/drawing/2014/main" id="{5C9040F3-E001-48ED-BF7C-C15D5D341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303360" y="5004653"/>
            <a:ext cx="225887" cy="611866"/>
          </a:xfrm>
          <a:prstGeom prst="rect">
            <a:avLst/>
          </a:prstGeom>
        </p:spPr>
      </p:pic>
      <p:pic>
        <p:nvPicPr>
          <p:cNvPr id="55" name="Picture 54">
            <a:extLst>
              <a:ext uri="{FF2B5EF4-FFF2-40B4-BE49-F238E27FC236}">
                <a16:creationId xmlns:a16="http://schemas.microsoft.com/office/drawing/2014/main" id="{C21B8D0E-5A8B-4D45-A52C-3BB9E76BB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83918" y="5004653"/>
            <a:ext cx="225887" cy="611866"/>
          </a:xfrm>
          <a:prstGeom prst="rect">
            <a:avLst/>
          </a:prstGeom>
        </p:spPr>
      </p:pic>
      <p:pic>
        <p:nvPicPr>
          <p:cNvPr id="56" name="Picture 55">
            <a:extLst>
              <a:ext uri="{FF2B5EF4-FFF2-40B4-BE49-F238E27FC236}">
                <a16:creationId xmlns:a16="http://schemas.microsoft.com/office/drawing/2014/main" id="{C733FB02-B90D-40A2-BC87-AEB150103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86778" y="5004653"/>
            <a:ext cx="225887" cy="611866"/>
          </a:xfrm>
          <a:prstGeom prst="rect">
            <a:avLst/>
          </a:prstGeom>
        </p:spPr>
      </p:pic>
      <p:pic>
        <p:nvPicPr>
          <p:cNvPr id="87" name="Picture 86">
            <a:extLst>
              <a:ext uri="{FF2B5EF4-FFF2-40B4-BE49-F238E27FC236}">
                <a16:creationId xmlns:a16="http://schemas.microsoft.com/office/drawing/2014/main" id="{C0AAF4C9-229F-4706-A374-AEB524CAD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90040" y="4934729"/>
            <a:ext cx="225887" cy="611866"/>
          </a:xfrm>
          <a:prstGeom prst="rect">
            <a:avLst/>
          </a:prstGeom>
        </p:spPr>
      </p:pic>
      <p:pic>
        <p:nvPicPr>
          <p:cNvPr id="88" name="Picture 87">
            <a:extLst>
              <a:ext uri="{FF2B5EF4-FFF2-40B4-BE49-F238E27FC236}">
                <a16:creationId xmlns:a16="http://schemas.microsoft.com/office/drawing/2014/main" id="{E8E64611-C876-4C2E-8CBF-4271C1179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92900" y="4934729"/>
            <a:ext cx="225887" cy="611866"/>
          </a:xfrm>
          <a:prstGeom prst="rect">
            <a:avLst/>
          </a:prstGeom>
        </p:spPr>
      </p:pic>
      <p:pic>
        <p:nvPicPr>
          <p:cNvPr id="89" name="Picture 88">
            <a:extLst>
              <a:ext uri="{FF2B5EF4-FFF2-40B4-BE49-F238E27FC236}">
                <a16:creationId xmlns:a16="http://schemas.microsoft.com/office/drawing/2014/main" id="{A7C4745F-6BAC-42C0-BBF9-DA91502D9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635570" y="5004653"/>
            <a:ext cx="225887" cy="611866"/>
          </a:xfrm>
          <a:prstGeom prst="rect">
            <a:avLst/>
          </a:prstGeom>
        </p:spPr>
      </p:pic>
      <p:sp>
        <p:nvSpPr>
          <p:cNvPr id="90" name="TextBox 89">
            <a:extLst>
              <a:ext uri="{FF2B5EF4-FFF2-40B4-BE49-F238E27FC236}">
                <a16:creationId xmlns:a16="http://schemas.microsoft.com/office/drawing/2014/main" id="{B975CCAB-6F41-415D-8E46-D156F6A7880D}"/>
              </a:ext>
            </a:extLst>
          </p:cNvPr>
          <p:cNvSpPr txBox="1"/>
          <p:nvPr/>
        </p:nvSpPr>
        <p:spPr>
          <a:xfrm>
            <a:off x="5795359" y="2876196"/>
            <a:ext cx="1055097" cy="584775"/>
          </a:xfrm>
          <a:prstGeom prst="rect">
            <a:avLst/>
          </a:prstGeom>
          <a:noFill/>
        </p:spPr>
        <p:txBody>
          <a:bodyPr wrap="none" rtlCol="0">
            <a:spAutoFit/>
          </a:bodyPr>
          <a:lstStyle/>
          <a:p>
            <a:r>
              <a:rPr lang="ar-KW" sz="3200" b="1" dirty="0">
                <a:solidFill>
                  <a:srgbClr val="0070C0"/>
                </a:solidFill>
              </a:rPr>
              <a:t>التباعد</a:t>
            </a:r>
            <a:endParaRPr lang="en-US" sz="3200" b="1" dirty="0">
              <a:solidFill>
                <a:srgbClr val="0070C0"/>
              </a:solidFill>
            </a:endParaRPr>
          </a:p>
        </p:txBody>
      </p:sp>
    </p:spTree>
    <p:extLst>
      <p:ext uri="{BB962C8B-B14F-4D97-AF65-F5344CB8AC3E}">
        <p14:creationId xmlns:p14="http://schemas.microsoft.com/office/powerpoint/2010/main" val="295100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F9DB-F89B-4387-A9BC-FBD5A6CB7C69}"/>
              </a:ext>
            </a:extLst>
          </p:cNvPr>
          <p:cNvSpPr>
            <a:spLocks noGrp="1"/>
          </p:cNvSpPr>
          <p:nvPr>
            <p:ph type="title"/>
          </p:nvPr>
        </p:nvSpPr>
        <p:spPr/>
        <p:txBody>
          <a:bodyPr/>
          <a:lstStyle/>
          <a:p>
            <a:pPr algn="ctr" rtl="1"/>
            <a:r>
              <a:rPr lang="ar-KW" dirty="0"/>
              <a:t>إجراءات تقصي الحالات الإيجابية</a:t>
            </a:r>
            <a:endParaRPr lang="en-US" dirty="0"/>
          </a:p>
        </p:txBody>
      </p:sp>
      <p:sp>
        <p:nvSpPr>
          <p:cNvPr id="3" name="Content Placeholder 2">
            <a:extLst>
              <a:ext uri="{FF2B5EF4-FFF2-40B4-BE49-F238E27FC236}">
                <a16:creationId xmlns:a16="http://schemas.microsoft.com/office/drawing/2014/main" id="{160921FE-391C-4531-876D-D00EFA4F2535}"/>
              </a:ext>
            </a:extLst>
          </p:cNvPr>
          <p:cNvSpPr>
            <a:spLocks noGrp="1"/>
          </p:cNvSpPr>
          <p:nvPr>
            <p:ph idx="1"/>
          </p:nvPr>
        </p:nvSpPr>
        <p:spPr/>
        <p:txBody>
          <a:bodyPr/>
          <a:lstStyle/>
          <a:p>
            <a:pPr algn="r" rtl="1"/>
            <a:endParaRPr lang="en-US" dirty="0"/>
          </a:p>
        </p:txBody>
      </p:sp>
      <p:graphicFrame>
        <p:nvGraphicFramePr>
          <p:cNvPr id="4" name="Content Placeholder 3">
            <a:extLst>
              <a:ext uri="{FF2B5EF4-FFF2-40B4-BE49-F238E27FC236}">
                <a16:creationId xmlns:a16="http://schemas.microsoft.com/office/drawing/2014/main" id="{D115D64A-F498-4AD6-A7A1-4D74C7BC405D}"/>
              </a:ext>
            </a:extLst>
          </p:cNvPr>
          <p:cNvGraphicFramePr>
            <a:graphicFrameLocks/>
          </p:cNvGraphicFramePr>
          <p:nvPr>
            <p:extLst>
              <p:ext uri="{D42A27DB-BD31-4B8C-83A1-F6EECF244321}">
                <p14:modId xmlns:p14="http://schemas.microsoft.com/office/powerpoint/2010/main" val="1252414660"/>
              </p:ext>
            </p:extLst>
          </p:nvPr>
        </p:nvGraphicFramePr>
        <p:xfrm>
          <a:off x="990600" y="19780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Connector: Elbow 11">
            <a:extLst>
              <a:ext uri="{FF2B5EF4-FFF2-40B4-BE49-F238E27FC236}">
                <a16:creationId xmlns:a16="http://schemas.microsoft.com/office/drawing/2014/main" id="{E0B9DD5D-9DA0-4529-8377-23DCB13E6476}"/>
              </a:ext>
            </a:extLst>
          </p:cNvPr>
          <p:cNvCxnSpPr>
            <a:cxnSpLocks/>
          </p:cNvCxnSpPr>
          <p:nvPr/>
        </p:nvCxnSpPr>
        <p:spPr>
          <a:xfrm flipV="1">
            <a:off x="2997200" y="3139440"/>
            <a:ext cx="4003040" cy="289560"/>
          </a:xfrm>
          <a:prstGeom prst="bentConnector3">
            <a:avLst>
              <a:gd name="adj1" fmla="val 0"/>
            </a:avLst>
          </a:prstGeom>
          <a:ln w="19050">
            <a:tailEnd type="arrow"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940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38BE-A3F5-44F1-9B5A-89502760F766}"/>
              </a:ext>
            </a:extLst>
          </p:cNvPr>
          <p:cNvSpPr>
            <a:spLocks noGrp="1"/>
          </p:cNvSpPr>
          <p:nvPr>
            <p:ph type="title"/>
          </p:nvPr>
        </p:nvSpPr>
        <p:spPr>
          <a:xfrm>
            <a:off x="838200" y="-368300"/>
            <a:ext cx="10515600" cy="1325563"/>
          </a:xfrm>
        </p:spPr>
        <p:txBody>
          <a:bodyPr>
            <a:normAutofit/>
          </a:bodyPr>
          <a:lstStyle/>
          <a:p>
            <a:pPr algn="ctr"/>
            <a:r>
              <a:rPr lang="en-US" sz="3200" dirty="0"/>
              <a:t>GIS Map Clusters &amp; Geographic areas</a:t>
            </a:r>
          </a:p>
        </p:txBody>
      </p:sp>
      <p:sp>
        <p:nvSpPr>
          <p:cNvPr id="9" name="TextBox 8">
            <a:extLst>
              <a:ext uri="{FF2B5EF4-FFF2-40B4-BE49-F238E27FC236}">
                <a16:creationId xmlns:a16="http://schemas.microsoft.com/office/drawing/2014/main" id="{AA6BB41F-34D1-4CA3-8CEA-C51170B22F20}"/>
              </a:ext>
            </a:extLst>
          </p:cNvPr>
          <p:cNvSpPr txBox="1"/>
          <p:nvPr/>
        </p:nvSpPr>
        <p:spPr>
          <a:xfrm>
            <a:off x="25534" y="1410970"/>
            <a:ext cx="3703185" cy="4467057"/>
          </a:xfrm>
          <a:prstGeom prst="rect">
            <a:avLst/>
          </a:prstGeom>
          <a:noFill/>
        </p:spPr>
        <p:txBody>
          <a:bodyPr wrap="square" rtlCol="0">
            <a:spAutoFit/>
          </a:bodyPr>
          <a:lstStyle/>
          <a:p>
            <a:pPr algn="r" rtl="1">
              <a:lnSpc>
                <a:spcPct val="150000"/>
              </a:lnSpc>
            </a:pPr>
            <a:r>
              <a:rPr lang="ar-KW" sz="2400" b="1" dirty="0"/>
              <a:t>تتركز هذه الحالات في الأماكن </a:t>
            </a:r>
          </a:p>
          <a:p>
            <a:pPr algn="r" rtl="1">
              <a:lnSpc>
                <a:spcPct val="150000"/>
              </a:lnSpc>
            </a:pPr>
            <a:r>
              <a:rPr lang="ar-KW" sz="2400" b="1" dirty="0"/>
              <a:t>ذات </a:t>
            </a:r>
            <a:r>
              <a:rPr lang="ar-KW" sz="2400" b="1" dirty="0">
                <a:solidFill>
                  <a:srgbClr val="FF0000"/>
                </a:solidFill>
              </a:rPr>
              <a:t>ازدحام المساكن </a:t>
            </a:r>
            <a:r>
              <a:rPr lang="ar-KW" sz="2400" b="1" dirty="0"/>
              <a:t>و هي الجليب </a:t>
            </a:r>
          </a:p>
          <a:p>
            <a:pPr algn="r" rtl="1">
              <a:lnSpc>
                <a:spcPct val="150000"/>
              </a:lnSpc>
            </a:pPr>
            <a:r>
              <a:rPr lang="ar-KW" sz="2400" b="1" dirty="0"/>
              <a:t>والمرقاب و بنيد القار </a:t>
            </a:r>
          </a:p>
          <a:p>
            <a:pPr algn="r" rtl="1">
              <a:lnSpc>
                <a:spcPct val="150000"/>
              </a:lnSpc>
            </a:pPr>
            <a:r>
              <a:rPr lang="ar-KW" sz="2400" b="1" dirty="0"/>
              <a:t>و الفروانية وخيطان والسالمية والمهبولة.</a:t>
            </a:r>
            <a:br>
              <a:rPr lang="ar-KW" sz="2400" b="1" dirty="0"/>
            </a:br>
            <a:br>
              <a:rPr lang="ar-KW" sz="2400" b="1" dirty="0"/>
            </a:br>
            <a:br>
              <a:rPr lang="ar-KW" sz="2400" b="1" dirty="0"/>
            </a:br>
            <a:endParaRPr lang="en-US" sz="2400" b="1" dirty="0"/>
          </a:p>
        </p:txBody>
      </p:sp>
      <p:pic>
        <p:nvPicPr>
          <p:cNvPr id="4" name="Picture 3">
            <a:extLst>
              <a:ext uri="{FF2B5EF4-FFF2-40B4-BE49-F238E27FC236}">
                <a16:creationId xmlns:a16="http://schemas.microsoft.com/office/drawing/2014/main" id="{AB648E0B-CA35-4191-8C28-80AA01994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004" y="591622"/>
            <a:ext cx="5521979" cy="6134573"/>
          </a:xfrm>
          <a:prstGeom prst="rect">
            <a:avLst/>
          </a:prstGeom>
        </p:spPr>
      </p:pic>
      <p:sp>
        <p:nvSpPr>
          <p:cNvPr id="7" name="Rectangle 6">
            <a:extLst>
              <a:ext uri="{FF2B5EF4-FFF2-40B4-BE49-F238E27FC236}">
                <a16:creationId xmlns:a16="http://schemas.microsoft.com/office/drawing/2014/main" id="{1D483284-43F4-488F-A4F0-4B925AA166AB}"/>
              </a:ext>
            </a:extLst>
          </p:cNvPr>
          <p:cNvSpPr/>
          <p:nvPr/>
        </p:nvSpPr>
        <p:spPr>
          <a:xfrm>
            <a:off x="4968240" y="2801017"/>
            <a:ext cx="1750715" cy="127644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23E4D9-1982-4CEF-8B6A-18A4F0F7954D}"/>
              </a:ext>
            </a:extLst>
          </p:cNvPr>
          <p:cNvSpPr/>
          <p:nvPr/>
        </p:nvSpPr>
        <p:spPr>
          <a:xfrm>
            <a:off x="6075680" y="807842"/>
            <a:ext cx="985520" cy="923925"/>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C360D1-4AE6-4E75-B2D5-57F3AB99F40F}"/>
              </a:ext>
            </a:extLst>
          </p:cNvPr>
          <p:cNvSpPr/>
          <p:nvPr/>
        </p:nvSpPr>
        <p:spPr>
          <a:xfrm>
            <a:off x="8656982" y="5670113"/>
            <a:ext cx="782321" cy="779145"/>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4A2462-B06D-4BB0-AC42-3FE31C26B55B}"/>
              </a:ext>
            </a:extLst>
          </p:cNvPr>
          <p:cNvSpPr/>
          <p:nvPr/>
        </p:nvSpPr>
        <p:spPr>
          <a:xfrm>
            <a:off x="6718955" y="1791336"/>
            <a:ext cx="1480810" cy="779145"/>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798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EE01-7A3F-4C42-892A-88F3C61C6B9E}"/>
              </a:ext>
            </a:extLst>
          </p:cNvPr>
          <p:cNvSpPr>
            <a:spLocks noGrp="1"/>
          </p:cNvSpPr>
          <p:nvPr>
            <p:ph type="title"/>
          </p:nvPr>
        </p:nvSpPr>
        <p:spPr/>
        <p:txBody>
          <a:bodyPr/>
          <a:lstStyle/>
          <a:p>
            <a:pPr algn="ctr" rtl="1"/>
            <a:r>
              <a:rPr lang="ar-KW" dirty="0"/>
              <a:t>تكدس المساكن في هذه المناطق </a:t>
            </a:r>
            <a:r>
              <a:rPr lang="ar-KW" dirty="0">
                <a:solidFill>
                  <a:srgbClr val="FF0000"/>
                </a:solidFill>
              </a:rPr>
              <a:t>يمنع التباعد الاجتماعي</a:t>
            </a:r>
            <a:r>
              <a:rPr lang="ar-KW" dirty="0"/>
              <a:t> و هو اهم أسس محاربة عدوى كورونا</a:t>
            </a:r>
            <a:endParaRPr lang="en-US" dirty="0"/>
          </a:p>
        </p:txBody>
      </p:sp>
      <p:pic>
        <p:nvPicPr>
          <p:cNvPr id="5" name="Content Placeholder 4">
            <a:extLst>
              <a:ext uri="{FF2B5EF4-FFF2-40B4-BE49-F238E27FC236}">
                <a16:creationId xmlns:a16="http://schemas.microsoft.com/office/drawing/2014/main" id="{DD52B001-9249-48EE-A31F-52F9FA668E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556" b="32682"/>
          <a:stretch/>
        </p:blipFill>
        <p:spPr>
          <a:xfrm>
            <a:off x="3808720" y="1860984"/>
            <a:ext cx="4075440" cy="4841294"/>
          </a:xfrm>
        </p:spPr>
      </p:pic>
      <p:sp>
        <p:nvSpPr>
          <p:cNvPr id="6" name="TextBox 5">
            <a:extLst>
              <a:ext uri="{FF2B5EF4-FFF2-40B4-BE49-F238E27FC236}">
                <a16:creationId xmlns:a16="http://schemas.microsoft.com/office/drawing/2014/main" id="{B1E41A24-BE5E-42C2-8CE5-6CAC1DB110B3}"/>
              </a:ext>
            </a:extLst>
          </p:cNvPr>
          <p:cNvSpPr txBox="1"/>
          <p:nvPr/>
        </p:nvSpPr>
        <p:spPr>
          <a:xfrm>
            <a:off x="8102501" y="2082800"/>
            <a:ext cx="3703419" cy="1938992"/>
          </a:xfrm>
          <a:prstGeom prst="rect">
            <a:avLst/>
          </a:prstGeom>
          <a:noFill/>
        </p:spPr>
        <p:txBody>
          <a:bodyPr wrap="square" rtlCol="0">
            <a:spAutoFit/>
          </a:bodyPr>
          <a:lstStyle/>
          <a:p>
            <a:pPr algn="r" rtl="1"/>
            <a:r>
              <a:rPr lang="ar-KW" sz="2400" b="1" dirty="0"/>
              <a:t>عند التقصي وجدنا كثير من الحالات يعيشون مع 16 او 20</a:t>
            </a:r>
          </a:p>
          <a:p>
            <a:pPr algn="r" rtl="1"/>
            <a:r>
              <a:rPr lang="ar-KW" sz="2400" b="1" dirty="0"/>
              <a:t> شخص في نفس الغرفة والكثير يؤجر سرير بهذه الغرف لمدة  12 ساعة او 8 ساعات</a:t>
            </a:r>
            <a:endParaRPr lang="en-US" sz="2400" b="1" dirty="0"/>
          </a:p>
        </p:txBody>
      </p:sp>
    </p:spTree>
    <p:extLst>
      <p:ext uri="{BB962C8B-B14F-4D97-AF65-F5344CB8AC3E}">
        <p14:creationId xmlns:p14="http://schemas.microsoft.com/office/powerpoint/2010/main" val="618969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5E62-608A-4F2D-BCB0-790B8788B59F}"/>
              </a:ext>
            </a:extLst>
          </p:cNvPr>
          <p:cNvSpPr>
            <a:spLocks noGrp="1"/>
          </p:cNvSpPr>
          <p:nvPr>
            <p:ph type="title"/>
          </p:nvPr>
        </p:nvSpPr>
        <p:spPr/>
        <p:txBody>
          <a:bodyPr/>
          <a:lstStyle/>
          <a:p>
            <a:pPr algn="ctr" rtl="1"/>
            <a:r>
              <a:rPr lang="ar-KW" dirty="0"/>
              <a:t>هدف التطويق </a:t>
            </a:r>
            <a:r>
              <a:rPr lang="ar-KW" dirty="0" err="1"/>
              <a:t>المناطقي</a:t>
            </a:r>
            <a:r>
              <a:rPr lang="en-US" dirty="0"/>
              <a:t> </a:t>
            </a:r>
            <a:r>
              <a:rPr lang="ar-KW" dirty="0"/>
              <a:t>وتطويق العمارات</a:t>
            </a:r>
            <a:endParaRPr lang="en-US" dirty="0"/>
          </a:p>
        </p:txBody>
      </p:sp>
      <p:pic>
        <p:nvPicPr>
          <p:cNvPr id="5" name="Content Placeholder 4">
            <a:extLst>
              <a:ext uri="{FF2B5EF4-FFF2-40B4-BE49-F238E27FC236}">
                <a16:creationId xmlns:a16="http://schemas.microsoft.com/office/drawing/2014/main" id="{172344AF-EF0C-431D-AF18-C6B81398E4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056" t="5789" r="21712" b="11925"/>
          <a:stretch/>
        </p:blipFill>
        <p:spPr>
          <a:xfrm>
            <a:off x="1124766" y="1808480"/>
            <a:ext cx="5475649" cy="4470400"/>
          </a:xfrm>
        </p:spPr>
      </p:pic>
      <p:cxnSp>
        <p:nvCxnSpPr>
          <p:cNvPr id="7" name="Straight Arrow Connector 6">
            <a:extLst>
              <a:ext uri="{FF2B5EF4-FFF2-40B4-BE49-F238E27FC236}">
                <a16:creationId xmlns:a16="http://schemas.microsoft.com/office/drawing/2014/main" id="{6478CCD3-94DF-4D53-BFC2-7DD2F4EFA4E3}"/>
              </a:ext>
            </a:extLst>
          </p:cNvPr>
          <p:cNvCxnSpPr>
            <a:cxnSpLocks/>
          </p:cNvCxnSpPr>
          <p:nvPr/>
        </p:nvCxnSpPr>
        <p:spPr>
          <a:xfrm flipV="1">
            <a:off x="2925339" y="2382520"/>
            <a:ext cx="172720" cy="1270000"/>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21C0198-57A5-48B7-A315-E80E6F24A5CD}"/>
              </a:ext>
            </a:extLst>
          </p:cNvPr>
          <p:cNvCxnSpPr>
            <a:cxnSpLocks/>
          </p:cNvCxnSpPr>
          <p:nvPr/>
        </p:nvCxnSpPr>
        <p:spPr>
          <a:xfrm flipV="1">
            <a:off x="4597413" y="2766683"/>
            <a:ext cx="715532" cy="1027748"/>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AC1238F-0FB7-4344-AA29-1E080E51FAB7}"/>
              </a:ext>
            </a:extLst>
          </p:cNvPr>
          <p:cNvCxnSpPr>
            <a:cxnSpLocks/>
          </p:cNvCxnSpPr>
          <p:nvPr/>
        </p:nvCxnSpPr>
        <p:spPr>
          <a:xfrm flipH="1">
            <a:off x="2402092" y="4226560"/>
            <a:ext cx="1127760" cy="1137920"/>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A8C0292-9C7C-40BB-B358-320D5C9BEA2B}"/>
              </a:ext>
            </a:extLst>
          </p:cNvPr>
          <p:cNvSpPr txBox="1"/>
          <p:nvPr/>
        </p:nvSpPr>
        <p:spPr>
          <a:xfrm>
            <a:off x="7895097" y="2580808"/>
            <a:ext cx="3736920" cy="958660"/>
          </a:xfrm>
          <a:prstGeom prst="rect">
            <a:avLst/>
          </a:prstGeom>
          <a:noFill/>
        </p:spPr>
        <p:txBody>
          <a:bodyPr wrap="none" rtlCol="0">
            <a:spAutoFit/>
          </a:bodyPr>
          <a:lstStyle/>
          <a:p>
            <a:pPr algn="r" rtl="1">
              <a:lnSpc>
                <a:spcPct val="150000"/>
              </a:lnSpc>
            </a:pPr>
            <a:r>
              <a:rPr lang="ar-KW" sz="2000" b="1" dirty="0"/>
              <a:t>خفض معدل الحركة وتنقل الحالات الإيجابية</a:t>
            </a:r>
          </a:p>
          <a:p>
            <a:pPr algn="r" rtl="1">
              <a:lnSpc>
                <a:spcPct val="150000"/>
              </a:lnSpc>
            </a:pPr>
            <a:r>
              <a:rPr lang="ar-KW" sz="2000" b="1" dirty="0"/>
              <a:t> الى خارج هذه المناطق </a:t>
            </a:r>
          </a:p>
        </p:txBody>
      </p:sp>
      <p:sp>
        <p:nvSpPr>
          <p:cNvPr id="17" name="Multiplication Sign 16">
            <a:extLst>
              <a:ext uri="{FF2B5EF4-FFF2-40B4-BE49-F238E27FC236}">
                <a16:creationId xmlns:a16="http://schemas.microsoft.com/office/drawing/2014/main" id="{4DCD08A2-D6E4-4D8C-A84A-0D673A16A3A0}"/>
              </a:ext>
            </a:extLst>
          </p:cNvPr>
          <p:cNvSpPr/>
          <p:nvPr/>
        </p:nvSpPr>
        <p:spPr>
          <a:xfrm rot="856788">
            <a:off x="2656099" y="2985917"/>
            <a:ext cx="711200" cy="58928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4C247501-9E0D-4D0A-8FB4-45A61A93BCBC}"/>
              </a:ext>
            </a:extLst>
          </p:cNvPr>
          <p:cNvSpPr/>
          <p:nvPr/>
        </p:nvSpPr>
        <p:spPr>
          <a:xfrm rot="2279070">
            <a:off x="2656098" y="4456709"/>
            <a:ext cx="711200" cy="58928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45921EE3-90AC-488B-A5DF-CFE328910429}"/>
              </a:ext>
            </a:extLst>
          </p:cNvPr>
          <p:cNvSpPr/>
          <p:nvPr/>
        </p:nvSpPr>
        <p:spPr>
          <a:xfrm rot="2039065">
            <a:off x="4599580" y="3056709"/>
            <a:ext cx="711200" cy="58928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859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0B02-25C2-41D0-B69A-7D87F8481842}"/>
              </a:ext>
            </a:extLst>
          </p:cNvPr>
          <p:cNvSpPr>
            <a:spLocks noGrp="1"/>
          </p:cNvSpPr>
          <p:nvPr>
            <p:ph type="title"/>
          </p:nvPr>
        </p:nvSpPr>
        <p:spPr/>
        <p:txBody>
          <a:bodyPr/>
          <a:lstStyle/>
          <a:p>
            <a:pPr algn="ctr" rtl="1"/>
            <a:r>
              <a:rPr lang="ar-KW" dirty="0"/>
              <a:t>التقصي الوبائي داخل تلك المناطق</a:t>
            </a:r>
            <a:endParaRPr lang="en-US" dirty="0"/>
          </a:p>
        </p:txBody>
      </p:sp>
      <p:graphicFrame>
        <p:nvGraphicFramePr>
          <p:cNvPr id="7" name="Content Placeholder 6">
            <a:extLst>
              <a:ext uri="{FF2B5EF4-FFF2-40B4-BE49-F238E27FC236}">
                <a16:creationId xmlns:a16="http://schemas.microsoft.com/office/drawing/2014/main" id="{C8A117FC-EAA0-4639-BE8F-F62B9D2441E9}"/>
              </a:ext>
            </a:extLst>
          </p:cNvPr>
          <p:cNvGraphicFramePr>
            <a:graphicFrameLocks noGrp="1"/>
          </p:cNvGraphicFramePr>
          <p:nvPr>
            <p:ph idx="1"/>
            <p:extLst>
              <p:ext uri="{D42A27DB-BD31-4B8C-83A1-F6EECF244321}">
                <p14:modId xmlns:p14="http://schemas.microsoft.com/office/powerpoint/2010/main" val="28674436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B788197-E35A-4CBC-AA52-2FA4E10D718C}"/>
              </a:ext>
            </a:extLst>
          </p:cNvPr>
          <p:cNvSpPr txBox="1"/>
          <p:nvPr/>
        </p:nvSpPr>
        <p:spPr>
          <a:xfrm>
            <a:off x="7727414" y="5156220"/>
            <a:ext cx="4342920" cy="1015663"/>
          </a:xfrm>
          <a:prstGeom prst="rect">
            <a:avLst/>
          </a:prstGeom>
          <a:noFill/>
        </p:spPr>
        <p:txBody>
          <a:bodyPr wrap="none" rtlCol="0">
            <a:spAutoFit/>
          </a:bodyPr>
          <a:lstStyle/>
          <a:p>
            <a:pPr algn="r" rtl="1"/>
            <a:r>
              <a:rPr lang="ar-KW" sz="2000" b="1" dirty="0"/>
              <a:t>الهدف: تقليل الخطورة داخل العمارة بإزالة الحالات</a:t>
            </a:r>
          </a:p>
          <a:p>
            <a:pPr algn="r" rtl="1"/>
            <a:endParaRPr lang="ar-KW" sz="2000" b="1" dirty="0"/>
          </a:p>
          <a:p>
            <a:pPr algn="r" rtl="1"/>
            <a:r>
              <a:rPr lang="ar-KW" sz="2000" b="1" dirty="0"/>
              <a:t>وتقليل نقل الحالات الى خارج العمارة و المنطقة</a:t>
            </a:r>
            <a:endParaRPr lang="en-US" sz="2000" b="1" dirty="0"/>
          </a:p>
        </p:txBody>
      </p:sp>
    </p:spTree>
    <p:extLst>
      <p:ext uri="{BB962C8B-B14F-4D97-AF65-F5344CB8AC3E}">
        <p14:creationId xmlns:p14="http://schemas.microsoft.com/office/powerpoint/2010/main" val="2595469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4A93-A6E1-40AB-A21F-6100B061E39E}"/>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2431E617-2077-44B0-98FD-F8D8F3210ACB}"/>
              </a:ext>
            </a:extLst>
          </p:cNvPr>
          <p:cNvGraphicFramePr>
            <a:graphicFrameLocks noGrp="1"/>
          </p:cNvGraphicFramePr>
          <p:nvPr>
            <p:ph idx="1"/>
            <p:extLst>
              <p:ext uri="{D42A27DB-BD31-4B8C-83A1-F6EECF244321}">
                <p14:modId xmlns:p14="http://schemas.microsoft.com/office/powerpoint/2010/main" val="1432066742"/>
              </p:ext>
            </p:extLst>
          </p:nvPr>
        </p:nvGraphicFramePr>
        <p:xfrm>
          <a:off x="521804" y="1630018"/>
          <a:ext cx="11126855" cy="3755037"/>
        </p:xfrm>
        <a:graphic>
          <a:graphicData uri="http://schemas.openxmlformats.org/drawingml/2006/table">
            <a:tbl>
              <a:tblPr firstRow="1" firstCol="1" bandRow="1">
                <a:tableStyleId>{5C22544A-7EE6-4342-B048-85BDC9FD1C3A}</a:tableStyleId>
              </a:tblPr>
              <a:tblGrid>
                <a:gridCol w="1906566">
                  <a:extLst>
                    <a:ext uri="{9D8B030D-6E8A-4147-A177-3AD203B41FA5}">
                      <a16:colId xmlns:a16="http://schemas.microsoft.com/office/drawing/2014/main" val="963183065"/>
                    </a:ext>
                  </a:extLst>
                </a:gridCol>
                <a:gridCol w="1111229">
                  <a:extLst>
                    <a:ext uri="{9D8B030D-6E8A-4147-A177-3AD203B41FA5}">
                      <a16:colId xmlns:a16="http://schemas.microsoft.com/office/drawing/2014/main" val="712252486"/>
                    </a:ext>
                  </a:extLst>
                </a:gridCol>
                <a:gridCol w="1429363">
                  <a:extLst>
                    <a:ext uri="{9D8B030D-6E8A-4147-A177-3AD203B41FA5}">
                      <a16:colId xmlns:a16="http://schemas.microsoft.com/office/drawing/2014/main" val="2947226395"/>
                    </a:ext>
                  </a:extLst>
                </a:gridCol>
                <a:gridCol w="1555944">
                  <a:extLst>
                    <a:ext uri="{9D8B030D-6E8A-4147-A177-3AD203B41FA5}">
                      <a16:colId xmlns:a16="http://schemas.microsoft.com/office/drawing/2014/main" val="2091103615"/>
                    </a:ext>
                  </a:extLst>
                </a:gridCol>
                <a:gridCol w="984647">
                  <a:extLst>
                    <a:ext uri="{9D8B030D-6E8A-4147-A177-3AD203B41FA5}">
                      <a16:colId xmlns:a16="http://schemas.microsoft.com/office/drawing/2014/main" val="825747720"/>
                    </a:ext>
                  </a:extLst>
                </a:gridCol>
                <a:gridCol w="1265816">
                  <a:extLst>
                    <a:ext uri="{9D8B030D-6E8A-4147-A177-3AD203B41FA5}">
                      <a16:colId xmlns:a16="http://schemas.microsoft.com/office/drawing/2014/main" val="2617892529"/>
                    </a:ext>
                  </a:extLst>
                </a:gridCol>
                <a:gridCol w="1628758">
                  <a:extLst>
                    <a:ext uri="{9D8B030D-6E8A-4147-A177-3AD203B41FA5}">
                      <a16:colId xmlns:a16="http://schemas.microsoft.com/office/drawing/2014/main" val="2998943303"/>
                    </a:ext>
                  </a:extLst>
                </a:gridCol>
                <a:gridCol w="1244532">
                  <a:extLst>
                    <a:ext uri="{9D8B030D-6E8A-4147-A177-3AD203B41FA5}">
                      <a16:colId xmlns:a16="http://schemas.microsoft.com/office/drawing/2014/main" val="4276573754"/>
                    </a:ext>
                  </a:extLst>
                </a:gridCol>
              </a:tblGrid>
              <a:tr h="1399322">
                <a:tc>
                  <a:txBody>
                    <a:bodyPr/>
                    <a:lstStyle/>
                    <a:p>
                      <a:pPr marL="0" marR="0" algn="ctr">
                        <a:lnSpc>
                          <a:spcPct val="115000"/>
                        </a:lnSpc>
                        <a:spcBef>
                          <a:spcPts val="0"/>
                        </a:spcBef>
                        <a:spcAft>
                          <a:spcPts val="0"/>
                        </a:spcAft>
                      </a:pPr>
                      <a:r>
                        <a:rPr lang="ar-SA" sz="2000">
                          <a:effectLst/>
                        </a:rPr>
                        <a:t>عدد الحالات الإيجابية</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عدد الأشخاص تحت الحجر</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عدد الأشخاص الذين تم رفع الحجر عنهم</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عدد الأشخاص المحجورين الكلى</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عدد العمارات الكلي</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عدد العمارات التى تم رفع الحجر عنها</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عدد العمارات ما زالت محجورة</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المنطقة</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1307490"/>
                  </a:ext>
                </a:extLst>
              </a:tr>
              <a:tr h="688229">
                <a:tc>
                  <a:txBody>
                    <a:bodyPr/>
                    <a:lstStyle/>
                    <a:p>
                      <a:pPr marL="0" marR="0" algn="ctr" rtl="1">
                        <a:lnSpc>
                          <a:spcPct val="115000"/>
                        </a:lnSpc>
                        <a:spcBef>
                          <a:spcPts val="0"/>
                        </a:spcBef>
                        <a:spcAft>
                          <a:spcPts val="0"/>
                        </a:spcAft>
                      </a:pPr>
                      <a:r>
                        <a:rPr lang="ar-SA" sz="2000">
                          <a:effectLst/>
                        </a:rPr>
                        <a:t>371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5321 </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000" dirty="0">
                          <a:effectLst/>
                        </a:rPr>
                        <a:t>2614</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000">
                          <a:effectLst/>
                        </a:rPr>
                        <a:t>7935</a:t>
                      </a:r>
                      <a:endParaRPr lang="en-US" sz="2800">
                        <a:effectLst/>
                      </a:endParaRPr>
                    </a:p>
                    <a:p>
                      <a:pPr marL="0" marR="0" algn="ctr">
                        <a:lnSpc>
                          <a:spcPct val="115000"/>
                        </a:lnSpc>
                        <a:spcBef>
                          <a:spcPts val="0"/>
                        </a:spcBef>
                        <a:spcAft>
                          <a:spcPts val="0"/>
                        </a:spcAft>
                      </a:pPr>
                      <a:r>
                        <a:rPr lang="ar-SA" sz="2000">
                          <a:effectLst/>
                        </a:rPr>
                        <a:t> </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2000">
                          <a:effectLst/>
                        </a:rPr>
                        <a:t>67</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22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000">
                          <a:effectLst/>
                        </a:rPr>
                        <a:t>45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الفروانية</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8406520"/>
                  </a:ext>
                </a:extLst>
              </a:tr>
              <a:tr h="332682">
                <a:tc>
                  <a:txBody>
                    <a:bodyPr/>
                    <a:lstStyle/>
                    <a:p>
                      <a:pPr marL="0" marR="0" algn="ctr" rtl="1">
                        <a:lnSpc>
                          <a:spcPct val="115000"/>
                        </a:lnSpc>
                        <a:spcBef>
                          <a:spcPts val="0"/>
                        </a:spcBef>
                        <a:spcAft>
                          <a:spcPts val="0"/>
                        </a:spcAft>
                      </a:pPr>
                      <a:r>
                        <a:rPr lang="ar-SA" sz="2000">
                          <a:effectLst/>
                        </a:rPr>
                        <a:t>515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5224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6899</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12123</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31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18</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13</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الأحمدي</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34434171"/>
                  </a:ext>
                </a:extLst>
              </a:tr>
              <a:tr h="334720">
                <a:tc>
                  <a:txBody>
                    <a:bodyPr/>
                    <a:lstStyle/>
                    <a:p>
                      <a:pPr marL="0" marR="0" algn="ctr">
                        <a:lnSpc>
                          <a:spcPct val="115000"/>
                        </a:lnSpc>
                        <a:spcBef>
                          <a:spcPts val="0"/>
                        </a:spcBef>
                        <a:spcAft>
                          <a:spcPts val="0"/>
                        </a:spcAft>
                        <a:tabLst>
                          <a:tab pos="471805" algn="ctr"/>
                          <a:tab pos="819150" algn="l"/>
                        </a:tabLst>
                      </a:pPr>
                      <a:r>
                        <a:rPr lang="en-US" sz="2000">
                          <a:effectLst/>
                        </a:rPr>
                        <a:t>	108	</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2125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530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000">
                          <a:effectLst/>
                        </a:rPr>
                        <a:t>2655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000">
                          <a:effectLst/>
                        </a:rPr>
                        <a:t>9</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3</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6</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حولي</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32720954"/>
                  </a:ext>
                </a:extLst>
              </a:tr>
              <a:tr h="332682">
                <a:tc>
                  <a:txBody>
                    <a:bodyPr/>
                    <a:lstStyle/>
                    <a:p>
                      <a:pPr marL="0" marR="0" algn="ctr" rtl="1">
                        <a:lnSpc>
                          <a:spcPct val="115000"/>
                        </a:lnSpc>
                        <a:spcBef>
                          <a:spcPts val="0"/>
                        </a:spcBef>
                        <a:spcAft>
                          <a:spcPts val="0"/>
                        </a:spcAft>
                      </a:pPr>
                      <a:r>
                        <a:rPr lang="ar-SA" sz="2000">
                          <a:effectLst/>
                        </a:rPr>
                        <a:t>175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1110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4695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5805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15</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11</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العاصمة</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46221106"/>
                  </a:ext>
                </a:extLst>
              </a:tr>
              <a:tr h="334720">
                <a:tc>
                  <a:txBody>
                    <a:bodyPr/>
                    <a:lstStyle/>
                    <a:p>
                      <a:pPr marL="0" marR="0" algn="ctr" rtl="1">
                        <a:lnSpc>
                          <a:spcPct val="115000"/>
                        </a:lnSpc>
                        <a:spcBef>
                          <a:spcPts val="0"/>
                        </a:spcBef>
                        <a:spcAft>
                          <a:spcPts val="0"/>
                        </a:spcAft>
                      </a:pPr>
                      <a:r>
                        <a:rPr lang="ar-SA" sz="2000">
                          <a:effectLst/>
                        </a:rPr>
                        <a:t>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000">
                          <a:effectLst/>
                        </a:rPr>
                        <a:t>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000">
                          <a:effectLst/>
                        </a:rPr>
                        <a:t>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000">
                          <a:effectLst/>
                        </a:rPr>
                        <a:t>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2000">
                          <a:effectLst/>
                        </a:rPr>
                        <a:t>0</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الجهراء</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45007"/>
                  </a:ext>
                </a:extLst>
              </a:tr>
              <a:tr h="332682">
                <a:tc>
                  <a:txBody>
                    <a:bodyPr/>
                    <a:lstStyle/>
                    <a:p>
                      <a:pPr marL="0" marR="0" algn="ctr" rtl="1">
                        <a:lnSpc>
                          <a:spcPct val="115000"/>
                        </a:lnSpc>
                        <a:spcBef>
                          <a:spcPts val="0"/>
                        </a:spcBef>
                        <a:spcAft>
                          <a:spcPts val="0"/>
                        </a:spcAft>
                      </a:pPr>
                      <a:r>
                        <a:rPr lang="ar-SA" sz="2000">
                          <a:effectLst/>
                        </a:rPr>
                        <a:t>1169</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dirty="0">
                          <a:effectLst/>
                        </a:rPr>
                        <a:t>13780</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dirty="0">
                          <a:effectLst/>
                        </a:rPr>
                        <a:t>14738</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dirty="0">
                          <a:effectLst/>
                        </a:rPr>
                        <a:t>28518</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122</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a:effectLst/>
                        </a:rPr>
                        <a:t>54</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a:effectLst/>
                        </a:rPr>
                        <a:t>68</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A" sz="2000" dirty="0">
                          <a:effectLst/>
                        </a:rPr>
                        <a:t>المجموع</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7683780"/>
                  </a:ext>
                </a:extLst>
              </a:tr>
            </a:tbl>
          </a:graphicData>
        </a:graphic>
      </p:graphicFrame>
    </p:spTree>
    <p:extLst>
      <p:ext uri="{BB962C8B-B14F-4D97-AF65-F5344CB8AC3E}">
        <p14:creationId xmlns:p14="http://schemas.microsoft.com/office/powerpoint/2010/main" val="1223363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F05E-6696-4ED2-AA98-4B856B6C1E3B}"/>
              </a:ext>
            </a:extLst>
          </p:cNvPr>
          <p:cNvSpPr>
            <a:spLocks noGrp="1"/>
          </p:cNvSpPr>
          <p:nvPr>
            <p:ph type="title"/>
          </p:nvPr>
        </p:nvSpPr>
        <p:spPr>
          <a:xfrm>
            <a:off x="838200" y="2976245"/>
            <a:ext cx="10515600" cy="1325563"/>
          </a:xfrm>
        </p:spPr>
        <p:txBody>
          <a:bodyPr>
            <a:normAutofit fontScale="90000"/>
          </a:bodyPr>
          <a:lstStyle/>
          <a:p>
            <a:pPr algn="ctr" rtl="1">
              <a:lnSpc>
                <a:spcPct val="150000"/>
              </a:lnSpc>
            </a:pPr>
            <a:r>
              <a:rPr lang="ar-KW" dirty="0"/>
              <a:t>هل التطويق </a:t>
            </a:r>
            <a:r>
              <a:rPr lang="ar-KW" dirty="0" err="1"/>
              <a:t>المناطقي</a:t>
            </a:r>
            <a:r>
              <a:rPr lang="ar-KW" dirty="0"/>
              <a:t> كافي لحماية باقي المجتمع من المساكن المكتظة؟</a:t>
            </a:r>
            <a:endParaRPr lang="en-US" dirty="0"/>
          </a:p>
        </p:txBody>
      </p:sp>
    </p:spTree>
    <p:extLst>
      <p:ext uri="{BB962C8B-B14F-4D97-AF65-F5344CB8AC3E}">
        <p14:creationId xmlns:p14="http://schemas.microsoft.com/office/powerpoint/2010/main" val="1316931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507F-C225-4B50-A35D-2E0718415157}"/>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714919F5-44CF-4E9E-9693-10398815CC42}"/>
              </a:ext>
            </a:extLst>
          </p:cNvPr>
          <p:cNvSpPr txBox="1"/>
          <p:nvPr/>
        </p:nvSpPr>
        <p:spPr>
          <a:xfrm>
            <a:off x="9264317" y="1825625"/>
            <a:ext cx="1959254" cy="4031873"/>
          </a:xfrm>
          <a:prstGeom prst="rect">
            <a:avLst/>
          </a:prstGeom>
          <a:noFill/>
          <a:ln w="60325">
            <a:solidFill>
              <a:srgbClr val="FF0000"/>
            </a:solidFill>
          </a:ln>
        </p:spPr>
        <p:txBody>
          <a:bodyPr wrap="none" rtlCol="0">
            <a:spAutoFit/>
          </a:bodyPr>
          <a:lstStyle/>
          <a:p>
            <a:pPr algn="ctr" rtl="1"/>
            <a:r>
              <a:rPr lang="ar-KW" sz="3200" b="1" strike="sngStrike" dirty="0"/>
              <a:t>جليب الشيوخ</a:t>
            </a:r>
          </a:p>
          <a:p>
            <a:pPr algn="ctr" rtl="1"/>
            <a:r>
              <a:rPr lang="ar-KW" sz="3200" b="1" strike="sngStrike" dirty="0"/>
              <a:t>المهبولة</a:t>
            </a:r>
          </a:p>
          <a:p>
            <a:pPr algn="ctr" rtl="1"/>
            <a:r>
              <a:rPr lang="ar-KW" sz="3200" b="1" dirty="0"/>
              <a:t>الفروانية</a:t>
            </a:r>
          </a:p>
          <a:p>
            <a:pPr algn="ctr" rtl="1"/>
            <a:r>
              <a:rPr lang="ar-KW" sz="3200" b="1" dirty="0"/>
              <a:t>شرق</a:t>
            </a:r>
          </a:p>
          <a:p>
            <a:pPr algn="ctr" rtl="1"/>
            <a:r>
              <a:rPr lang="ar-KW" sz="3200" b="1" dirty="0"/>
              <a:t>المرقاب</a:t>
            </a:r>
          </a:p>
          <a:p>
            <a:pPr algn="ctr" rtl="1"/>
            <a:r>
              <a:rPr lang="ar-KW" sz="3200" b="1" dirty="0"/>
              <a:t>حولي</a:t>
            </a:r>
          </a:p>
          <a:p>
            <a:pPr algn="ctr" rtl="1"/>
            <a:r>
              <a:rPr lang="ar-KW" sz="3200" b="1" dirty="0"/>
              <a:t>أبو حليفة</a:t>
            </a:r>
          </a:p>
          <a:p>
            <a:pPr algn="ctr" rtl="1"/>
            <a:endParaRPr lang="en-US" sz="3200" b="1" dirty="0"/>
          </a:p>
        </p:txBody>
      </p:sp>
      <p:sp>
        <p:nvSpPr>
          <p:cNvPr id="5" name="Arrow: Right 4">
            <a:extLst>
              <a:ext uri="{FF2B5EF4-FFF2-40B4-BE49-F238E27FC236}">
                <a16:creationId xmlns:a16="http://schemas.microsoft.com/office/drawing/2014/main" id="{ED492EAA-8929-4003-B4AC-1E3B6D1A97A9}"/>
              </a:ext>
            </a:extLst>
          </p:cNvPr>
          <p:cNvSpPr/>
          <p:nvPr/>
        </p:nvSpPr>
        <p:spPr>
          <a:xfrm flipH="1">
            <a:off x="8524240" y="3648521"/>
            <a:ext cx="568960" cy="5689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FDD98B12-EB10-4F00-8214-FA66A1E977AF}"/>
              </a:ext>
            </a:extLst>
          </p:cNvPr>
          <p:cNvGraphicFramePr>
            <a:graphicFrameLocks/>
          </p:cNvGraphicFramePr>
          <p:nvPr>
            <p:extLst>
              <p:ext uri="{D42A27DB-BD31-4B8C-83A1-F6EECF244321}">
                <p14:modId xmlns:p14="http://schemas.microsoft.com/office/powerpoint/2010/main" val="1991326378"/>
              </p:ext>
            </p:extLst>
          </p:nvPr>
        </p:nvGraphicFramePr>
        <p:xfrm>
          <a:off x="5212458" y="39771"/>
          <a:ext cx="2939499" cy="6883819"/>
        </p:xfrm>
        <a:graphic>
          <a:graphicData uri="http://schemas.openxmlformats.org/drawingml/2006/table">
            <a:tbl>
              <a:tblPr>
                <a:tableStyleId>{5C22544A-7EE6-4342-B048-85BDC9FD1C3A}</a:tableStyleId>
              </a:tblPr>
              <a:tblGrid>
                <a:gridCol w="2939499">
                  <a:extLst>
                    <a:ext uri="{9D8B030D-6E8A-4147-A177-3AD203B41FA5}">
                      <a16:colId xmlns:a16="http://schemas.microsoft.com/office/drawing/2014/main" val="904086384"/>
                    </a:ext>
                  </a:extLst>
                </a:gridCol>
              </a:tblGrid>
              <a:tr h="214248">
                <a:tc>
                  <a:txBody>
                    <a:bodyPr/>
                    <a:lstStyle/>
                    <a:p>
                      <a:pPr algn="ctr" rtl="1" fontAlgn="ctr"/>
                      <a:r>
                        <a:rPr lang="ar-SA" sz="1600" b="1" u="none" strike="noStrike">
                          <a:effectLst/>
                        </a:rPr>
                        <a:t>مينا الزور</a:t>
                      </a:r>
                      <a:endParaRPr lang="ar-SA" sz="1600" b="1" i="0" u="none" strike="noStrike">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1892886060"/>
                  </a:ext>
                </a:extLst>
              </a:tr>
              <a:tr h="214248">
                <a:tc>
                  <a:txBody>
                    <a:bodyPr/>
                    <a:lstStyle/>
                    <a:p>
                      <a:pPr algn="ctr" rtl="1" fontAlgn="ctr"/>
                      <a:r>
                        <a:rPr lang="ar-SA" sz="1600" b="1" u="none" strike="noStrike" dirty="0">
                          <a:effectLst/>
                        </a:rPr>
                        <a:t>ميناء عبدالله</a:t>
                      </a:r>
                      <a:endParaRPr lang="ar-SA"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1920314259"/>
                  </a:ext>
                </a:extLst>
              </a:tr>
              <a:tr h="321271">
                <a:tc>
                  <a:txBody>
                    <a:bodyPr/>
                    <a:lstStyle/>
                    <a:p>
                      <a:pPr algn="ctr" rtl="1" fontAlgn="ctr"/>
                      <a:r>
                        <a:rPr lang="ar-SA" sz="1600" b="1" u="none" strike="noStrike" dirty="0">
                          <a:effectLst/>
                        </a:rPr>
                        <a:t>شركة تنظيف تعمل في ال</a:t>
                      </a:r>
                      <a:r>
                        <a:rPr lang="ar-KW" sz="1600" b="1" u="none" strike="noStrike" dirty="0">
                          <a:effectLst/>
                        </a:rPr>
                        <a:t>م</a:t>
                      </a:r>
                      <a:r>
                        <a:rPr lang="ar-SA" sz="1600" b="1" u="none" strike="noStrike" dirty="0">
                          <a:effectLst/>
                        </a:rPr>
                        <a:t>مستشفيات</a:t>
                      </a:r>
                      <a:endParaRPr lang="ar-SA"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1940973835"/>
                  </a:ext>
                </a:extLst>
              </a:tr>
              <a:tr h="248838">
                <a:tc>
                  <a:txBody>
                    <a:bodyPr/>
                    <a:lstStyle/>
                    <a:p>
                      <a:pPr algn="ctr" rtl="1" fontAlgn="ctr"/>
                      <a:r>
                        <a:rPr lang="ar-KW" sz="1600" b="1" u="none" strike="noStrike" dirty="0">
                          <a:effectLst/>
                        </a:rPr>
                        <a:t>شركة البان</a:t>
                      </a:r>
                      <a:endParaRPr lang="ar-KW"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2936956623"/>
                  </a:ext>
                </a:extLst>
              </a:tr>
              <a:tr h="214248">
                <a:tc>
                  <a:txBody>
                    <a:bodyPr/>
                    <a:lstStyle/>
                    <a:p>
                      <a:pPr algn="ctr" rtl="1" fontAlgn="ctr"/>
                      <a:r>
                        <a:rPr lang="ar-KW" sz="1600" b="1" u="none" strike="noStrike">
                          <a:effectLst/>
                        </a:rPr>
                        <a:t>شركة صيانة تكييف</a:t>
                      </a:r>
                      <a:endParaRPr lang="ar-KW" sz="1600" b="1" i="0" u="none" strike="noStrike">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2967181670"/>
                  </a:ext>
                </a:extLst>
              </a:tr>
              <a:tr h="214248">
                <a:tc>
                  <a:txBody>
                    <a:bodyPr/>
                    <a:lstStyle/>
                    <a:p>
                      <a:pPr algn="ctr" rtl="1" fontAlgn="ctr"/>
                      <a:r>
                        <a:rPr lang="ar-KW" sz="1600" b="1" u="none" strike="noStrike">
                          <a:effectLst/>
                        </a:rPr>
                        <a:t>شركة تمريض</a:t>
                      </a:r>
                      <a:endParaRPr lang="ar-KW" sz="1600" b="1" i="0" u="none" strike="noStrike">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2612978913"/>
                  </a:ext>
                </a:extLst>
              </a:tr>
              <a:tr h="214248">
                <a:tc>
                  <a:txBody>
                    <a:bodyPr/>
                    <a:lstStyle/>
                    <a:p>
                      <a:pPr algn="ctr" rtl="1" fontAlgn="ctr"/>
                      <a:r>
                        <a:rPr lang="ar-KW" sz="1600" b="1" u="none" strike="noStrike">
                          <a:effectLst/>
                        </a:rPr>
                        <a:t>سوق الخضار</a:t>
                      </a:r>
                      <a:endParaRPr lang="ar-KW" sz="1600" b="1" i="0" u="none" strike="noStrike">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2690335462"/>
                  </a:ext>
                </a:extLst>
              </a:tr>
              <a:tr h="214248">
                <a:tc>
                  <a:txBody>
                    <a:bodyPr/>
                    <a:lstStyle/>
                    <a:p>
                      <a:pPr algn="ctr" rtl="1" fontAlgn="ctr"/>
                      <a:r>
                        <a:rPr lang="ar-KW" sz="1600" b="1" u="none" strike="noStrike">
                          <a:effectLst/>
                        </a:rPr>
                        <a:t>شبرة الخضار</a:t>
                      </a:r>
                      <a:endParaRPr lang="ar-KW" sz="1600" b="1" i="0" u="none" strike="noStrike">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4273679249"/>
                  </a:ext>
                </a:extLst>
              </a:tr>
              <a:tr h="214248">
                <a:tc>
                  <a:txBody>
                    <a:bodyPr/>
                    <a:lstStyle/>
                    <a:p>
                      <a:pPr algn="ctr" rtl="1" fontAlgn="ctr"/>
                      <a:r>
                        <a:rPr lang="ar-KW" sz="1600" b="1" u="none" strike="noStrike">
                          <a:effectLst/>
                        </a:rPr>
                        <a:t>شركة أسواق خضار</a:t>
                      </a:r>
                      <a:endParaRPr lang="ar-KW" sz="1600" b="1" i="0" u="none" strike="noStrike">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2805172992"/>
                  </a:ext>
                </a:extLst>
              </a:tr>
              <a:tr h="214248">
                <a:tc>
                  <a:txBody>
                    <a:bodyPr/>
                    <a:lstStyle/>
                    <a:p>
                      <a:pPr algn="ctr" rtl="1" fontAlgn="ctr"/>
                      <a:r>
                        <a:rPr lang="ar-KW" sz="1600" b="1" u="none" strike="noStrike" dirty="0">
                          <a:effectLst/>
                        </a:rPr>
                        <a:t>شركة مخابز </a:t>
                      </a:r>
                      <a:r>
                        <a:rPr lang="en-US" sz="1600" b="1" u="none" strike="noStrike" dirty="0">
                          <a:effectLst/>
                        </a:rPr>
                        <a:t>x</a:t>
                      </a:r>
                      <a:r>
                        <a:rPr lang="ar-KW" sz="1600" b="1" u="none" strike="noStrike" dirty="0">
                          <a:effectLst/>
                        </a:rPr>
                        <a:t>2</a:t>
                      </a:r>
                      <a:endParaRPr lang="ar-KW"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4184768602"/>
                  </a:ext>
                </a:extLst>
              </a:tr>
              <a:tr h="250344">
                <a:tc>
                  <a:txBody>
                    <a:bodyPr/>
                    <a:lstStyle/>
                    <a:p>
                      <a:pPr algn="ctr" rtl="1" fontAlgn="ctr"/>
                      <a:r>
                        <a:rPr lang="ar-KW" sz="1600" b="1" u="none" strike="noStrike" dirty="0">
                          <a:effectLst/>
                        </a:rPr>
                        <a:t>اكثر من 6 جمعيات </a:t>
                      </a:r>
                      <a:endParaRPr lang="ar-KW"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101999472"/>
                  </a:ext>
                </a:extLst>
              </a:tr>
              <a:tr h="214248">
                <a:tc>
                  <a:txBody>
                    <a:bodyPr/>
                    <a:lstStyle/>
                    <a:p>
                      <a:pPr algn="ctr" rtl="1" fontAlgn="ctr"/>
                      <a:r>
                        <a:rPr lang="ar-KW" sz="1600" b="1" u="none" strike="noStrike">
                          <a:effectLst/>
                        </a:rPr>
                        <a:t>شركة مكسرات معروفة</a:t>
                      </a:r>
                      <a:endParaRPr lang="ar-KW" sz="1600" b="1" i="0" u="none" strike="noStrike">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166101298"/>
                  </a:ext>
                </a:extLst>
              </a:tr>
              <a:tr h="349225">
                <a:tc>
                  <a:txBody>
                    <a:bodyPr/>
                    <a:lstStyle/>
                    <a:p>
                      <a:pPr algn="ctr" rtl="1" fontAlgn="ctr"/>
                      <a:r>
                        <a:rPr lang="ar-KW" sz="1600" b="1" u="none" strike="noStrike" dirty="0">
                          <a:effectLst/>
                        </a:rPr>
                        <a:t>مطعم كباب معروف</a:t>
                      </a:r>
                      <a:endParaRPr lang="ar-KW"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3348004656"/>
                  </a:ext>
                </a:extLst>
              </a:tr>
              <a:tr h="214248">
                <a:tc>
                  <a:txBody>
                    <a:bodyPr/>
                    <a:lstStyle/>
                    <a:p>
                      <a:pPr algn="ctr" rtl="1" fontAlgn="ctr"/>
                      <a:r>
                        <a:rPr lang="ar-KW" sz="1600" b="1" u="none" strike="noStrike" dirty="0">
                          <a:effectLst/>
                        </a:rPr>
                        <a:t>محل ذهب</a:t>
                      </a:r>
                      <a:r>
                        <a:rPr lang="en-US" sz="1600" b="1" u="none" strike="noStrike" dirty="0">
                          <a:effectLst/>
                        </a:rPr>
                        <a:t>  3X  </a:t>
                      </a:r>
                      <a:endParaRPr lang="ar-KW"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945166165"/>
                  </a:ext>
                </a:extLst>
              </a:tr>
              <a:tr h="349225">
                <a:tc>
                  <a:txBody>
                    <a:bodyPr/>
                    <a:lstStyle/>
                    <a:p>
                      <a:pPr algn="ctr" rtl="1" fontAlgn="ctr"/>
                      <a:r>
                        <a:rPr lang="ar-KW" sz="1600" b="1" u="none" strike="noStrike" dirty="0">
                          <a:effectLst/>
                        </a:rPr>
                        <a:t>شركة صيرفة</a:t>
                      </a:r>
                      <a:r>
                        <a:rPr lang="en-US" sz="1600" b="1" u="none" strike="noStrike" dirty="0">
                          <a:effectLst/>
                        </a:rPr>
                        <a:t>3X</a:t>
                      </a:r>
                      <a:endParaRPr lang="ar-KW"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2599650281"/>
                  </a:ext>
                </a:extLst>
              </a:tr>
              <a:tr h="349225">
                <a:tc>
                  <a:txBody>
                    <a:bodyPr/>
                    <a:lstStyle/>
                    <a:p>
                      <a:pPr algn="ctr" rtl="1" fontAlgn="ctr"/>
                      <a:r>
                        <a:rPr lang="ar-SA" sz="1600" b="1" u="none" strike="noStrike" dirty="0">
                          <a:effectLst/>
                        </a:rPr>
                        <a:t>بائع اقمشة</a:t>
                      </a:r>
                      <a:endParaRPr lang="ar-SA"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269063807"/>
                  </a:ext>
                </a:extLst>
              </a:tr>
              <a:tr h="214248">
                <a:tc>
                  <a:txBody>
                    <a:bodyPr/>
                    <a:lstStyle/>
                    <a:p>
                      <a:pPr algn="ctr" rtl="1" fontAlgn="ctr"/>
                      <a:r>
                        <a:rPr lang="ar-KW" sz="1600" b="1" u="none" strike="noStrike" dirty="0">
                          <a:effectLst/>
                        </a:rPr>
                        <a:t>خياط</a:t>
                      </a:r>
                      <a:endParaRPr lang="ar-KW"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51004822"/>
                  </a:ext>
                </a:extLst>
              </a:tr>
              <a:tr h="214248">
                <a:tc>
                  <a:txBody>
                    <a:bodyPr/>
                    <a:lstStyle/>
                    <a:p>
                      <a:pPr algn="ctr" rtl="1" fontAlgn="ctr"/>
                      <a:r>
                        <a:rPr lang="ar-KW" sz="1600" b="1" u="none" strike="noStrike">
                          <a:effectLst/>
                        </a:rPr>
                        <a:t>مصبغة</a:t>
                      </a:r>
                      <a:endParaRPr lang="ar-KW" sz="1600" b="1" i="0" u="none" strike="noStrike">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1936594204"/>
                  </a:ext>
                </a:extLst>
              </a:tr>
              <a:tr h="214248">
                <a:tc>
                  <a:txBody>
                    <a:bodyPr/>
                    <a:lstStyle/>
                    <a:p>
                      <a:pPr algn="ctr" rtl="1" fontAlgn="ctr"/>
                      <a:r>
                        <a:rPr lang="ar-KW" sz="1600" b="1" u="none" strike="noStrike" dirty="0">
                          <a:effectLst/>
                        </a:rPr>
                        <a:t>شركة اسماك</a:t>
                      </a:r>
                      <a:endParaRPr lang="ar-KW"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2341006682"/>
                  </a:ext>
                </a:extLst>
              </a:tr>
              <a:tr h="214248">
                <a:tc>
                  <a:txBody>
                    <a:bodyPr/>
                    <a:lstStyle/>
                    <a:p>
                      <a:pPr algn="ctr" rtl="1" fontAlgn="ctr"/>
                      <a:r>
                        <a:rPr lang="ar-KW" sz="1600" b="1" u="none" strike="noStrike" dirty="0">
                          <a:effectLst/>
                        </a:rPr>
                        <a:t>شركات توصل الطلبات </a:t>
                      </a:r>
                      <a:r>
                        <a:rPr lang="en-US" sz="1600" b="1" u="none" strike="noStrike" dirty="0">
                          <a:effectLst/>
                        </a:rPr>
                        <a:t>2X</a:t>
                      </a:r>
                      <a:endParaRPr lang="ar-KW"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3720571593"/>
                  </a:ext>
                </a:extLst>
              </a:tr>
              <a:tr h="214248">
                <a:tc>
                  <a:txBody>
                    <a:bodyPr/>
                    <a:lstStyle/>
                    <a:p>
                      <a:pPr algn="ctr" rtl="1" fontAlgn="ctr"/>
                      <a:r>
                        <a:rPr lang="ar-KW" sz="1600" b="1" u="none" strike="noStrike">
                          <a:effectLst/>
                        </a:rPr>
                        <a:t>صالون حلاقة</a:t>
                      </a:r>
                      <a:endParaRPr lang="ar-KW" sz="1600" b="1" i="0" u="none" strike="noStrike">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521503866"/>
                  </a:ext>
                </a:extLst>
              </a:tr>
              <a:tr h="355045">
                <a:tc>
                  <a:txBody>
                    <a:bodyPr/>
                    <a:lstStyle/>
                    <a:p>
                      <a:pPr algn="ctr" rtl="1" fontAlgn="ctr"/>
                      <a:r>
                        <a:rPr lang="ar-KW" sz="1600" b="1" u="none" strike="noStrike" dirty="0">
                          <a:effectLst/>
                        </a:rPr>
                        <a:t>شركة خدمات نفط </a:t>
                      </a:r>
                      <a:r>
                        <a:rPr lang="en-US" sz="1600" b="1" u="none" strike="noStrike" dirty="0">
                          <a:effectLst/>
                        </a:rPr>
                        <a:t>2X</a:t>
                      </a:r>
                      <a:endParaRPr lang="ar-KW"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1813051129"/>
                  </a:ext>
                </a:extLst>
              </a:tr>
              <a:tr h="349227">
                <a:tc>
                  <a:txBody>
                    <a:bodyPr/>
                    <a:lstStyle/>
                    <a:p>
                      <a:pPr algn="ctr" rtl="1" fontAlgn="ctr"/>
                      <a:r>
                        <a:rPr lang="ar-KW" sz="1600" b="1" u="none" strike="noStrike" dirty="0">
                          <a:effectLst/>
                        </a:rPr>
                        <a:t>عدة عاملي مطبخ في أماكن حساسة</a:t>
                      </a:r>
                      <a:endParaRPr lang="ar-KW"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1465271847"/>
                  </a:ext>
                </a:extLst>
              </a:tr>
              <a:tr h="214248">
                <a:tc>
                  <a:txBody>
                    <a:bodyPr/>
                    <a:lstStyle/>
                    <a:p>
                      <a:pPr algn="ctr" rtl="1" fontAlgn="ctr"/>
                      <a:r>
                        <a:rPr lang="ar-KW" sz="1600" b="1" u="none" strike="noStrike">
                          <a:effectLst/>
                        </a:rPr>
                        <a:t>محل عصائر</a:t>
                      </a:r>
                      <a:endParaRPr lang="ar-KW" sz="1600" b="1" i="0" u="none" strike="noStrike">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4074932135"/>
                  </a:ext>
                </a:extLst>
              </a:tr>
              <a:tr h="349227">
                <a:tc>
                  <a:txBody>
                    <a:bodyPr/>
                    <a:lstStyle/>
                    <a:p>
                      <a:pPr algn="ctr" rtl="1" fontAlgn="ctr"/>
                      <a:r>
                        <a:rPr lang="ar-KW" sz="1600" b="1" u="none" strike="noStrike" dirty="0">
                          <a:effectLst/>
                        </a:rPr>
                        <a:t>عدة سائقي سيارات (منازل خاصة)</a:t>
                      </a:r>
                      <a:endParaRPr lang="ar-KW" sz="1600" b="1" i="0" u="none" strike="noStrike" dirty="0">
                        <a:solidFill>
                          <a:srgbClr val="FF0000"/>
                        </a:solidFill>
                        <a:effectLst/>
                        <a:latin typeface="Times New Roman" panose="02020603050405020304" pitchFamily="18" charset="0"/>
                      </a:endParaRPr>
                    </a:p>
                  </a:txBody>
                  <a:tcPr marL="3797" marR="3797" marT="3797" marB="0" anchor="ctr"/>
                </a:tc>
                <a:extLst>
                  <a:ext uri="{0D108BD9-81ED-4DB2-BD59-A6C34878D82A}">
                    <a16:rowId xmlns:a16="http://schemas.microsoft.com/office/drawing/2014/main" val="3911077033"/>
                  </a:ext>
                </a:extLst>
              </a:tr>
            </a:tbl>
          </a:graphicData>
        </a:graphic>
      </p:graphicFrame>
      <p:sp>
        <p:nvSpPr>
          <p:cNvPr id="7" name="Arrow: Right 6">
            <a:extLst>
              <a:ext uri="{FF2B5EF4-FFF2-40B4-BE49-F238E27FC236}">
                <a16:creationId xmlns:a16="http://schemas.microsoft.com/office/drawing/2014/main" id="{EC82BCA7-D03E-4608-8BBD-8D6A3D7A3976}"/>
              </a:ext>
            </a:extLst>
          </p:cNvPr>
          <p:cNvSpPr/>
          <p:nvPr/>
        </p:nvSpPr>
        <p:spPr>
          <a:xfrm flipH="1">
            <a:off x="3518358" y="3640470"/>
            <a:ext cx="568960" cy="5689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AA1BDE-F262-4F03-860E-8E5604721688}"/>
              </a:ext>
            </a:extLst>
          </p:cNvPr>
          <p:cNvSpPr txBox="1"/>
          <p:nvPr/>
        </p:nvSpPr>
        <p:spPr>
          <a:xfrm>
            <a:off x="377456" y="3640470"/>
            <a:ext cx="2725426" cy="584775"/>
          </a:xfrm>
          <a:prstGeom prst="rect">
            <a:avLst/>
          </a:prstGeom>
          <a:noFill/>
          <a:ln w="60325">
            <a:solidFill>
              <a:srgbClr val="FF0000"/>
            </a:solidFill>
          </a:ln>
        </p:spPr>
        <p:txBody>
          <a:bodyPr wrap="none" rtlCol="0">
            <a:spAutoFit/>
          </a:bodyPr>
          <a:lstStyle/>
          <a:p>
            <a:pPr algn="ctr" rtl="1"/>
            <a:r>
              <a:rPr lang="ar-KW" sz="3200" b="1" dirty="0"/>
              <a:t>باقي مناطق الكويت</a:t>
            </a:r>
            <a:endParaRPr lang="en-US" sz="3200" b="1" dirty="0"/>
          </a:p>
        </p:txBody>
      </p:sp>
      <p:sp>
        <p:nvSpPr>
          <p:cNvPr id="9" name="TextBox 8">
            <a:extLst>
              <a:ext uri="{FF2B5EF4-FFF2-40B4-BE49-F238E27FC236}">
                <a16:creationId xmlns:a16="http://schemas.microsoft.com/office/drawing/2014/main" id="{C295DE35-D682-4A5B-ACB4-90143CA4C85A}"/>
              </a:ext>
            </a:extLst>
          </p:cNvPr>
          <p:cNvSpPr txBox="1"/>
          <p:nvPr/>
        </p:nvSpPr>
        <p:spPr>
          <a:xfrm>
            <a:off x="3280002" y="3095416"/>
            <a:ext cx="1247457" cy="461665"/>
          </a:xfrm>
          <a:prstGeom prst="rect">
            <a:avLst/>
          </a:prstGeom>
          <a:noFill/>
        </p:spPr>
        <p:txBody>
          <a:bodyPr wrap="none" rtlCol="0">
            <a:spAutoFit/>
          </a:bodyPr>
          <a:lstStyle/>
          <a:p>
            <a:pPr algn="r" rtl="1"/>
            <a:r>
              <a:rPr lang="ar-KW" sz="2400" b="1" dirty="0">
                <a:solidFill>
                  <a:srgbClr val="FF0000"/>
                </a:solidFill>
              </a:rPr>
              <a:t>تشكل خطر</a:t>
            </a:r>
            <a:endParaRPr lang="en-US" sz="2400" b="1" dirty="0">
              <a:solidFill>
                <a:srgbClr val="FF0000"/>
              </a:solidFill>
            </a:endParaRPr>
          </a:p>
        </p:txBody>
      </p:sp>
      <p:sp>
        <p:nvSpPr>
          <p:cNvPr id="10" name="TextBox 9">
            <a:extLst>
              <a:ext uri="{FF2B5EF4-FFF2-40B4-BE49-F238E27FC236}">
                <a16:creationId xmlns:a16="http://schemas.microsoft.com/office/drawing/2014/main" id="{7B16ECC5-CBD2-4DF1-ADA3-1950E96DE4F9}"/>
              </a:ext>
            </a:extLst>
          </p:cNvPr>
          <p:cNvSpPr txBox="1"/>
          <p:nvPr/>
        </p:nvSpPr>
        <p:spPr>
          <a:xfrm>
            <a:off x="4643049" y="2318067"/>
            <a:ext cx="3881191" cy="3046988"/>
          </a:xfrm>
          <a:prstGeom prst="rect">
            <a:avLst/>
          </a:prstGeom>
          <a:solidFill>
            <a:schemeClr val="bg1"/>
          </a:solidFill>
          <a:ln w="38100">
            <a:solidFill>
              <a:schemeClr val="tx1"/>
            </a:solidFill>
          </a:ln>
          <a:effectLst>
            <a:outerShdw blurRad="50800" dist="215900" dir="2700000" sx="103000" sy="103000" algn="tl" rotWithShape="0">
              <a:prstClr val="black">
                <a:alpha val="50000"/>
              </a:prstClr>
            </a:outerShdw>
          </a:effectLst>
        </p:spPr>
        <p:txBody>
          <a:bodyPr wrap="none" rtlCol="0">
            <a:spAutoFit/>
          </a:bodyPr>
          <a:lstStyle/>
          <a:p>
            <a:pPr algn="ctr" rtl="1"/>
            <a:r>
              <a:rPr lang="ar-KW" sz="3200" b="1" dirty="0"/>
              <a:t>الخدمات الصحية</a:t>
            </a:r>
          </a:p>
          <a:p>
            <a:pPr algn="ctr" rtl="1"/>
            <a:r>
              <a:rPr lang="ar-KW" sz="3200" b="1" dirty="0"/>
              <a:t>الأسواق</a:t>
            </a:r>
          </a:p>
          <a:p>
            <a:pPr algn="ctr" rtl="1"/>
            <a:r>
              <a:rPr lang="ar-KW" sz="3200" b="1" dirty="0"/>
              <a:t>الخدمات اللوجستية</a:t>
            </a:r>
          </a:p>
          <a:p>
            <a:pPr algn="ctr" rtl="1"/>
            <a:r>
              <a:rPr lang="ar-KW" sz="3200" b="1" dirty="0"/>
              <a:t>الخدمات الحساسة مثل النفط</a:t>
            </a:r>
          </a:p>
          <a:p>
            <a:pPr algn="ctr" rtl="1"/>
            <a:r>
              <a:rPr lang="ar-KW" sz="3200" b="1" dirty="0"/>
              <a:t>الغذاء</a:t>
            </a:r>
          </a:p>
          <a:p>
            <a:pPr algn="ctr" rtl="1"/>
            <a:r>
              <a:rPr lang="ar-KW" sz="3200" b="1" dirty="0"/>
              <a:t>الصيانة</a:t>
            </a:r>
          </a:p>
        </p:txBody>
      </p:sp>
    </p:spTree>
    <p:extLst>
      <p:ext uri="{BB962C8B-B14F-4D97-AF65-F5344CB8AC3E}">
        <p14:creationId xmlns:p14="http://schemas.microsoft.com/office/powerpoint/2010/main" val="1785161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1660-E4E4-4854-BBBF-31097987D90B}"/>
              </a:ext>
            </a:extLst>
          </p:cNvPr>
          <p:cNvSpPr>
            <a:spLocks noGrp="1"/>
          </p:cNvSpPr>
          <p:nvPr>
            <p:ph type="title"/>
          </p:nvPr>
        </p:nvSpPr>
        <p:spPr/>
        <p:txBody>
          <a:bodyPr/>
          <a:lstStyle/>
          <a:p>
            <a:pPr algn="ctr"/>
            <a:r>
              <a:rPr lang="ar-KW" dirty="0"/>
              <a:t>الازدحام في المساكن  احد المشاكل الأساسية</a:t>
            </a:r>
            <a:endParaRPr lang="en-US" dirty="0"/>
          </a:p>
        </p:txBody>
      </p:sp>
      <p:sp>
        <p:nvSpPr>
          <p:cNvPr id="3" name="Content Placeholder 2">
            <a:extLst>
              <a:ext uri="{FF2B5EF4-FFF2-40B4-BE49-F238E27FC236}">
                <a16:creationId xmlns:a16="http://schemas.microsoft.com/office/drawing/2014/main" id="{591A239D-A0B6-4CA1-9A03-97C59FB547E1}"/>
              </a:ext>
            </a:extLst>
          </p:cNvPr>
          <p:cNvSpPr>
            <a:spLocks noGrp="1"/>
          </p:cNvSpPr>
          <p:nvPr>
            <p:ph idx="1"/>
          </p:nvPr>
        </p:nvSpPr>
        <p:spPr/>
        <p:txBody>
          <a:bodyPr/>
          <a:lstStyle/>
          <a:p>
            <a:endParaRPr lang="en-US" dirty="0"/>
          </a:p>
        </p:txBody>
      </p:sp>
      <p:pic>
        <p:nvPicPr>
          <p:cNvPr id="4098" name="Picture 2" descr="Matches burning | Free Photo">
            <a:extLst>
              <a:ext uri="{FF2B5EF4-FFF2-40B4-BE49-F238E27FC236}">
                <a16:creationId xmlns:a16="http://schemas.microsoft.com/office/drawing/2014/main" id="{45F10C41-68A0-4FEB-8E85-4CDD26421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515600" cy="4486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218B4C-1C81-4963-91A7-220EE6A6C052}"/>
              </a:ext>
            </a:extLst>
          </p:cNvPr>
          <p:cNvSpPr txBox="1"/>
          <p:nvPr/>
        </p:nvSpPr>
        <p:spPr>
          <a:xfrm>
            <a:off x="6673410" y="1825625"/>
            <a:ext cx="1694696" cy="400110"/>
          </a:xfrm>
          <a:prstGeom prst="rect">
            <a:avLst/>
          </a:prstGeom>
          <a:solidFill>
            <a:schemeClr val="bg1"/>
          </a:solidFill>
          <a:ln w="31750">
            <a:solidFill>
              <a:srgbClr val="FF0000"/>
            </a:solidFill>
          </a:ln>
        </p:spPr>
        <p:txBody>
          <a:bodyPr wrap="none" rtlCol="0">
            <a:spAutoFit/>
          </a:bodyPr>
          <a:lstStyle/>
          <a:p>
            <a:pPr algn="r" rtl="1"/>
            <a:r>
              <a:rPr lang="ar-KW" sz="2000" b="1" dirty="0">
                <a:solidFill>
                  <a:srgbClr val="FF0000"/>
                </a:solidFill>
              </a:rPr>
              <a:t>المساكن المزدحمة</a:t>
            </a:r>
            <a:endParaRPr lang="en-US" sz="2000" b="1" dirty="0">
              <a:solidFill>
                <a:srgbClr val="FF0000"/>
              </a:solidFill>
            </a:endParaRPr>
          </a:p>
        </p:txBody>
      </p:sp>
      <p:sp>
        <p:nvSpPr>
          <p:cNvPr id="6" name="TextBox 5">
            <a:extLst>
              <a:ext uri="{FF2B5EF4-FFF2-40B4-BE49-F238E27FC236}">
                <a16:creationId xmlns:a16="http://schemas.microsoft.com/office/drawing/2014/main" id="{C7B41B2D-4A4F-44A3-A41E-71A1C6D52458}"/>
              </a:ext>
            </a:extLst>
          </p:cNvPr>
          <p:cNvSpPr txBox="1"/>
          <p:nvPr/>
        </p:nvSpPr>
        <p:spPr>
          <a:xfrm>
            <a:off x="3337518" y="1825625"/>
            <a:ext cx="1423788" cy="400110"/>
          </a:xfrm>
          <a:prstGeom prst="rect">
            <a:avLst/>
          </a:prstGeom>
          <a:solidFill>
            <a:schemeClr val="bg1"/>
          </a:solidFill>
          <a:ln w="31750">
            <a:solidFill>
              <a:schemeClr val="accent1"/>
            </a:solidFill>
          </a:ln>
        </p:spPr>
        <p:txBody>
          <a:bodyPr wrap="none" rtlCol="0">
            <a:spAutoFit/>
          </a:bodyPr>
          <a:lstStyle/>
          <a:p>
            <a:pPr algn="r" rtl="1"/>
            <a:r>
              <a:rPr lang="ar-KW" sz="2000" b="1" dirty="0">
                <a:solidFill>
                  <a:srgbClr val="0070C0"/>
                </a:solidFill>
              </a:rPr>
              <a:t>المساكن الجيدة</a:t>
            </a:r>
            <a:endParaRPr lang="en-US" sz="2000" b="1" dirty="0">
              <a:solidFill>
                <a:srgbClr val="0070C0"/>
              </a:solidFill>
            </a:endParaRPr>
          </a:p>
        </p:txBody>
      </p:sp>
      <p:sp>
        <p:nvSpPr>
          <p:cNvPr id="5" name="TextBox 4">
            <a:extLst>
              <a:ext uri="{FF2B5EF4-FFF2-40B4-BE49-F238E27FC236}">
                <a16:creationId xmlns:a16="http://schemas.microsoft.com/office/drawing/2014/main" id="{940B1313-48B4-41F3-8AF9-57ECA4317497}"/>
              </a:ext>
            </a:extLst>
          </p:cNvPr>
          <p:cNvSpPr txBox="1"/>
          <p:nvPr/>
        </p:nvSpPr>
        <p:spPr>
          <a:xfrm>
            <a:off x="9772918" y="4001294"/>
            <a:ext cx="1580882" cy="646331"/>
          </a:xfrm>
          <a:prstGeom prst="rect">
            <a:avLst/>
          </a:prstGeom>
          <a:solidFill>
            <a:schemeClr val="bg1"/>
          </a:solidFill>
          <a:ln w="44450">
            <a:solidFill>
              <a:srgbClr val="FF0000"/>
            </a:solidFill>
          </a:ln>
        </p:spPr>
        <p:txBody>
          <a:bodyPr wrap="none" rtlCol="0">
            <a:spAutoFit/>
          </a:bodyPr>
          <a:lstStyle/>
          <a:p>
            <a:pPr algn="ctr" rtl="1"/>
            <a:r>
              <a:rPr lang="ar-KW" b="1" dirty="0">
                <a:solidFill>
                  <a:srgbClr val="FF0000"/>
                </a:solidFill>
              </a:rPr>
              <a:t>الوفيات والضغط </a:t>
            </a:r>
          </a:p>
          <a:p>
            <a:pPr algn="r" rtl="1"/>
            <a:r>
              <a:rPr lang="ar-KW" b="1" dirty="0"/>
              <a:t>على النظام الصحي</a:t>
            </a:r>
            <a:endParaRPr lang="en-US" b="1" dirty="0"/>
          </a:p>
        </p:txBody>
      </p:sp>
      <p:sp>
        <p:nvSpPr>
          <p:cNvPr id="7" name="Rectangle 6">
            <a:extLst>
              <a:ext uri="{FF2B5EF4-FFF2-40B4-BE49-F238E27FC236}">
                <a16:creationId xmlns:a16="http://schemas.microsoft.com/office/drawing/2014/main" id="{ADAF8492-E4E3-41CF-BA2F-34AF05A1F494}"/>
              </a:ext>
            </a:extLst>
          </p:cNvPr>
          <p:cNvSpPr/>
          <p:nvPr/>
        </p:nvSpPr>
        <p:spPr>
          <a:xfrm>
            <a:off x="4302865" y="4773026"/>
            <a:ext cx="2834429" cy="1200329"/>
          </a:xfrm>
          <a:prstGeom prst="rect">
            <a:avLst/>
          </a:prstGeom>
          <a:noFill/>
          <a:effectLst>
            <a:outerShdw blurRad="50800" dist="38100" dir="2700000" algn="tl" rotWithShape="0">
              <a:schemeClr val="bg1">
                <a:alpha val="96000"/>
              </a:schemeClr>
            </a:outerShdw>
          </a:effectLst>
        </p:spPr>
        <p:txBody>
          <a:bodyPr wrap="none" lIns="91440" tIns="45720" rIns="91440" bIns="45720">
            <a:spAutoFit/>
          </a:bodyPr>
          <a:lstStyle/>
          <a:p>
            <a:pPr algn="ctr" rtl="1"/>
            <a:r>
              <a:rPr lang="ar-KW" sz="3600" b="1" cap="none" spc="0" dirty="0">
                <a:ln w="15875">
                  <a:solidFill>
                    <a:schemeClr val="tx1">
                      <a:alpha val="78000"/>
                    </a:schemeClr>
                  </a:solidFill>
                  <a:prstDash val="solid"/>
                </a:ln>
                <a:solidFill>
                  <a:srgbClr val="FFFFFF"/>
                </a:solidFill>
                <a:effectLst>
                  <a:outerShdw blurRad="38100" dist="22860" dir="5400000" algn="tl" rotWithShape="0">
                    <a:srgbClr val="000000">
                      <a:alpha val="30000"/>
                    </a:srgbClr>
                  </a:outerShdw>
                </a:effectLst>
              </a:rPr>
              <a:t>الخدمات الأساسية</a:t>
            </a:r>
          </a:p>
          <a:p>
            <a:pPr algn="ctr" rtl="1"/>
            <a:r>
              <a:rPr lang="ar-KW" sz="3600" b="1" cap="none" spc="0" dirty="0">
                <a:ln w="15875">
                  <a:solidFill>
                    <a:schemeClr val="tx1">
                      <a:alpha val="78000"/>
                    </a:schemeClr>
                  </a:solidFill>
                  <a:prstDash val="solid"/>
                </a:ln>
                <a:solidFill>
                  <a:srgbClr val="FFFFFF"/>
                </a:solidFill>
                <a:effectLst>
                  <a:outerShdw blurRad="38100" dist="22860" dir="5400000" algn="tl" rotWithShape="0">
                    <a:srgbClr val="000000">
                      <a:alpha val="30000"/>
                    </a:srgbClr>
                  </a:outerShdw>
                </a:effectLst>
              </a:rPr>
              <a:t>ونقل العدوى</a:t>
            </a:r>
            <a:endParaRPr lang="en-US" sz="3600" b="1" cap="none" spc="0" dirty="0">
              <a:ln w="15875">
                <a:solidFill>
                  <a:schemeClr val="tx1">
                    <a:alpha val="78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9" name="Arrow: Left 8">
            <a:extLst>
              <a:ext uri="{FF2B5EF4-FFF2-40B4-BE49-F238E27FC236}">
                <a16:creationId xmlns:a16="http://schemas.microsoft.com/office/drawing/2014/main" id="{A359D591-9862-4F99-B77F-4BC9813DAB18}"/>
              </a:ext>
            </a:extLst>
          </p:cNvPr>
          <p:cNvSpPr/>
          <p:nvPr/>
        </p:nvSpPr>
        <p:spPr>
          <a:xfrm>
            <a:off x="4953000" y="5919737"/>
            <a:ext cx="1330960" cy="392163"/>
          </a:xfrm>
          <a:prstGeom prst="leftArrow">
            <a:avLst/>
          </a:prstGeom>
          <a:solidFill>
            <a:srgbClr val="FFC000"/>
          </a:solidFill>
          <a:ln w="793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D3DBA6B7-2735-43C4-9B02-CA37217F3D80}"/>
              </a:ext>
            </a:extLst>
          </p:cNvPr>
          <p:cNvSpPr/>
          <p:nvPr/>
        </p:nvSpPr>
        <p:spPr>
          <a:xfrm flipH="1">
            <a:off x="9093570" y="4124404"/>
            <a:ext cx="584242" cy="400110"/>
          </a:xfrm>
          <a:prstGeom prst="leftArrow">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49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CEFB-568B-F446-A82D-04B6C492F2CB}"/>
              </a:ext>
            </a:extLst>
          </p:cNvPr>
          <p:cNvSpPr>
            <a:spLocks noGrp="1"/>
          </p:cNvSpPr>
          <p:nvPr>
            <p:ph type="title"/>
          </p:nvPr>
        </p:nvSpPr>
        <p:spPr/>
        <p:txBody>
          <a:bodyPr>
            <a:normAutofit/>
          </a:bodyPr>
          <a:lstStyle/>
          <a:p>
            <a:pPr algn="ctr" defTabSz="914400" rtl="1" eaLnBrk="1" latinLnBrk="0" hangingPunct="1">
              <a:lnSpc>
                <a:spcPct val="90000"/>
              </a:lnSpc>
              <a:spcBef>
                <a:spcPct val="0"/>
              </a:spcBef>
              <a:buNone/>
            </a:pPr>
            <a:r>
              <a:rPr lang="ar-SA" sz="4000" b="1" dirty="0"/>
              <a:t>الوضع في الكويت (حتى ٢٦ مايو) – فيروس كورونا المستجد</a:t>
            </a:r>
            <a:endParaRPr lang="en-KW" sz="4000" b="1" dirty="0"/>
          </a:p>
        </p:txBody>
      </p:sp>
      <p:sp>
        <p:nvSpPr>
          <p:cNvPr id="8" name="TextBox 7">
            <a:extLst>
              <a:ext uri="{FF2B5EF4-FFF2-40B4-BE49-F238E27FC236}">
                <a16:creationId xmlns:a16="http://schemas.microsoft.com/office/drawing/2014/main" id="{243BE4E2-4F79-6B41-ACBA-8F995E9E062F}"/>
              </a:ext>
            </a:extLst>
          </p:cNvPr>
          <p:cNvSpPr txBox="1"/>
          <p:nvPr/>
        </p:nvSpPr>
        <p:spPr>
          <a:xfrm>
            <a:off x="1620949" y="1797060"/>
            <a:ext cx="3752950" cy="369332"/>
          </a:xfrm>
          <a:prstGeom prst="rect">
            <a:avLst/>
          </a:prstGeom>
          <a:noFill/>
        </p:spPr>
        <p:txBody>
          <a:bodyPr wrap="none" rtlCol="0">
            <a:spAutoFit/>
          </a:bodyPr>
          <a:lstStyle/>
          <a:p>
            <a:pPr marL="0" algn="r" defTabSz="914400" rtl="1" eaLnBrk="1" latinLnBrk="0" hangingPunct="1"/>
            <a:r>
              <a:rPr lang="ar-SA" b="1" dirty="0"/>
              <a:t>أعداد حالات فيروس كورونا المستجد في الكويت</a:t>
            </a:r>
            <a:endParaRPr lang="en-KW" b="1" dirty="0"/>
          </a:p>
        </p:txBody>
      </p:sp>
      <p:pic>
        <p:nvPicPr>
          <p:cNvPr id="9" name="Picture 8">
            <a:extLst>
              <a:ext uri="{FF2B5EF4-FFF2-40B4-BE49-F238E27FC236}">
                <a16:creationId xmlns:a16="http://schemas.microsoft.com/office/drawing/2014/main" id="{CC798F98-D6F7-2F42-BA85-C239BBD59E00}"/>
              </a:ext>
            </a:extLst>
          </p:cNvPr>
          <p:cNvPicPr>
            <a:picLocks noChangeAspect="1"/>
          </p:cNvPicPr>
          <p:nvPr/>
        </p:nvPicPr>
        <p:blipFill>
          <a:blip r:embed="rId2"/>
          <a:stretch>
            <a:fillRect/>
          </a:stretch>
        </p:blipFill>
        <p:spPr>
          <a:xfrm>
            <a:off x="670249" y="4075377"/>
            <a:ext cx="8523375" cy="2876398"/>
          </a:xfrm>
          <a:prstGeom prst="rect">
            <a:avLst/>
          </a:prstGeom>
        </p:spPr>
      </p:pic>
      <p:pic>
        <p:nvPicPr>
          <p:cNvPr id="11" name="Picture 10" descr="A close up of a logo&#10;&#10;Description automatically generated">
            <a:extLst>
              <a:ext uri="{FF2B5EF4-FFF2-40B4-BE49-F238E27FC236}">
                <a16:creationId xmlns:a16="http://schemas.microsoft.com/office/drawing/2014/main" id="{06FC6B3A-E8C6-B548-977F-3020DBB8948E}"/>
              </a:ext>
            </a:extLst>
          </p:cNvPr>
          <p:cNvPicPr>
            <a:picLocks noChangeAspect="1"/>
          </p:cNvPicPr>
          <p:nvPr/>
        </p:nvPicPr>
        <p:blipFill>
          <a:blip r:embed="rId3"/>
          <a:stretch>
            <a:fillRect/>
          </a:stretch>
        </p:blipFill>
        <p:spPr>
          <a:xfrm>
            <a:off x="461330" y="2166392"/>
            <a:ext cx="5634670" cy="1539653"/>
          </a:xfrm>
          <a:prstGeom prst="rect">
            <a:avLst/>
          </a:prstGeom>
        </p:spPr>
      </p:pic>
      <p:sp>
        <p:nvSpPr>
          <p:cNvPr id="14" name="Rectangle 13">
            <a:extLst>
              <a:ext uri="{FF2B5EF4-FFF2-40B4-BE49-F238E27FC236}">
                <a16:creationId xmlns:a16="http://schemas.microsoft.com/office/drawing/2014/main" id="{579F8680-A1CC-8C4C-BDF9-383B35A5F46C}"/>
              </a:ext>
            </a:extLst>
          </p:cNvPr>
          <p:cNvSpPr/>
          <p:nvPr/>
        </p:nvSpPr>
        <p:spPr>
          <a:xfrm>
            <a:off x="6702229" y="1801194"/>
            <a:ext cx="4889480" cy="369332"/>
          </a:xfrm>
          <a:prstGeom prst="rect">
            <a:avLst/>
          </a:prstGeom>
        </p:spPr>
        <p:txBody>
          <a:bodyPr wrap="none">
            <a:spAutoFit/>
          </a:bodyPr>
          <a:lstStyle/>
          <a:p>
            <a:pPr marL="0" algn="r" defTabSz="914400" rtl="1" eaLnBrk="1" latinLnBrk="0" hangingPunct="1"/>
            <a:r>
              <a:rPr lang="ar-SA" b="1" dirty="0"/>
              <a:t>المعدل التراكمي لعدد حالات فيروس كورونا المستجد في الكويت</a:t>
            </a:r>
            <a:endParaRPr lang="en-KW" b="1" dirty="0"/>
          </a:p>
        </p:txBody>
      </p:sp>
      <p:sp>
        <p:nvSpPr>
          <p:cNvPr id="15" name="Rectangle 14">
            <a:extLst>
              <a:ext uri="{FF2B5EF4-FFF2-40B4-BE49-F238E27FC236}">
                <a16:creationId xmlns:a16="http://schemas.microsoft.com/office/drawing/2014/main" id="{CB64D3BE-A906-A142-BB59-757BBA96BD82}"/>
              </a:ext>
            </a:extLst>
          </p:cNvPr>
          <p:cNvSpPr/>
          <p:nvPr/>
        </p:nvSpPr>
        <p:spPr>
          <a:xfrm>
            <a:off x="8776866" y="4053539"/>
            <a:ext cx="3287745" cy="1015663"/>
          </a:xfrm>
          <a:prstGeom prst="rect">
            <a:avLst/>
          </a:prstGeom>
        </p:spPr>
        <p:txBody>
          <a:bodyPr wrap="square">
            <a:spAutoFit/>
          </a:bodyPr>
          <a:lstStyle/>
          <a:p>
            <a:pPr marL="0" algn="ctr" defTabSz="914400" rtl="0" eaLnBrk="1" latinLnBrk="0" hangingPunct="1"/>
            <a:r>
              <a:rPr lang="en-KW" sz="3600" b="1" dirty="0"/>
              <a:t>22,575</a:t>
            </a:r>
          </a:p>
          <a:p>
            <a:pPr marL="0" algn="ctr" defTabSz="914400" rtl="0" eaLnBrk="1" latinLnBrk="0" hangingPunct="1"/>
            <a:r>
              <a:rPr lang="ar-SA" sz="2400" b="1" dirty="0"/>
              <a:t>حالة مؤكدة</a:t>
            </a:r>
            <a:endParaRPr lang="en-KW" sz="2400" b="1" dirty="0"/>
          </a:p>
        </p:txBody>
      </p:sp>
      <p:sp>
        <p:nvSpPr>
          <p:cNvPr id="17" name="Rectangle 16">
            <a:extLst>
              <a:ext uri="{FF2B5EF4-FFF2-40B4-BE49-F238E27FC236}">
                <a16:creationId xmlns:a16="http://schemas.microsoft.com/office/drawing/2014/main" id="{595F6198-D40B-E04D-AFED-183CA3DBD44F}"/>
              </a:ext>
            </a:extLst>
          </p:cNvPr>
          <p:cNvSpPr/>
          <p:nvPr/>
        </p:nvSpPr>
        <p:spPr>
          <a:xfrm>
            <a:off x="8776865" y="5430267"/>
            <a:ext cx="3287745" cy="1015663"/>
          </a:xfrm>
          <a:prstGeom prst="rect">
            <a:avLst/>
          </a:prstGeom>
        </p:spPr>
        <p:txBody>
          <a:bodyPr wrap="square">
            <a:spAutoFit/>
          </a:bodyPr>
          <a:lstStyle/>
          <a:p>
            <a:pPr marL="0" algn="ctr" defTabSz="914400" rtl="0" eaLnBrk="1" latinLnBrk="0" hangingPunct="1"/>
            <a:r>
              <a:rPr lang="en-US" sz="3600" b="1" dirty="0"/>
              <a:t>172</a:t>
            </a:r>
            <a:endParaRPr lang="en-KW" sz="3600" b="1" dirty="0"/>
          </a:p>
          <a:p>
            <a:pPr marL="0" algn="ctr" defTabSz="914400" rtl="0" eaLnBrk="1" latinLnBrk="0" hangingPunct="1"/>
            <a:r>
              <a:rPr lang="ar-SA" sz="2400" b="1" dirty="0"/>
              <a:t>وفاة</a:t>
            </a:r>
            <a:endParaRPr lang="en-KW" sz="2400" b="1" dirty="0"/>
          </a:p>
        </p:txBody>
      </p:sp>
      <p:pic>
        <p:nvPicPr>
          <p:cNvPr id="19" name="Picture 18" descr="A close up of a logo&#10;&#10;Description automatically generated">
            <a:extLst>
              <a:ext uri="{FF2B5EF4-FFF2-40B4-BE49-F238E27FC236}">
                <a16:creationId xmlns:a16="http://schemas.microsoft.com/office/drawing/2014/main" id="{711419C9-7612-6E4A-A737-E7E2EED2A75A}"/>
              </a:ext>
            </a:extLst>
          </p:cNvPr>
          <p:cNvPicPr>
            <a:picLocks noChangeAspect="1"/>
          </p:cNvPicPr>
          <p:nvPr/>
        </p:nvPicPr>
        <p:blipFill>
          <a:blip r:embed="rId4"/>
          <a:stretch>
            <a:fillRect/>
          </a:stretch>
        </p:blipFill>
        <p:spPr>
          <a:xfrm>
            <a:off x="6329634" y="2166392"/>
            <a:ext cx="5634670" cy="1512512"/>
          </a:xfrm>
          <a:prstGeom prst="rect">
            <a:avLst/>
          </a:prstGeom>
        </p:spPr>
      </p:pic>
    </p:spTree>
    <p:extLst>
      <p:ext uri="{BB962C8B-B14F-4D97-AF65-F5344CB8AC3E}">
        <p14:creationId xmlns:p14="http://schemas.microsoft.com/office/powerpoint/2010/main" val="631027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7938-DA52-4683-A280-5799FA961B95}"/>
              </a:ext>
            </a:extLst>
          </p:cNvPr>
          <p:cNvSpPr>
            <a:spLocks noGrp="1"/>
          </p:cNvSpPr>
          <p:nvPr>
            <p:ph type="title"/>
          </p:nvPr>
        </p:nvSpPr>
        <p:spPr>
          <a:xfrm>
            <a:off x="838200" y="640004"/>
            <a:ext cx="10515600" cy="1325563"/>
          </a:xfrm>
        </p:spPr>
        <p:txBody>
          <a:bodyPr>
            <a:normAutofit/>
          </a:bodyPr>
          <a:lstStyle/>
          <a:p>
            <a:pPr algn="ctr" rtl="1">
              <a:lnSpc>
                <a:spcPct val="150000"/>
              </a:lnSpc>
            </a:pPr>
            <a:r>
              <a:rPr lang="ar-KW" b="1" dirty="0"/>
              <a:t>ما مدى قرب دولة الكويت الى العودة الى الحياة الطبيعية؟</a:t>
            </a:r>
            <a:endParaRPr lang="en-US" b="1" dirty="0"/>
          </a:p>
        </p:txBody>
      </p:sp>
      <p:sp>
        <p:nvSpPr>
          <p:cNvPr id="3" name="TextBox 2">
            <a:extLst>
              <a:ext uri="{FF2B5EF4-FFF2-40B4-BE49-F238E27FC236}">
                <a16:creationId xmlns:a16="http://schemas.microsoft.com/office/drawing/2014/main" id="{44420090-5888-4FE5-B62E-12BDFEE80BE4}"/>
              </a:ext>
            </a:extLst>
          </p:cNvPr>
          <p:cNvSpPr txBox="1"/>
          <p:nvPr/>
        </p:nvSpPr>
        <p:spPr>
          <a:xfrm>
            <a:off x="2550160" y="2467987"/>
            <a:ext cx="7477760" cy="2308324"/>
          </a:xfrm>
          <a:prstGeom prst="rect">
            <a:avLst/>
          </a:prstGeom>
          <a:solidFill>
            <a:schemeClr val="bg1"/>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pPr algn="r" rtl="1"/>
            <a:r>
              <a:rPr lang="ar-KW" sz="2400" b="1" u="sng" dirty="0"/>
              <a:t>تعتمد على عدة عوامل:</a:t>
            </a:r>
          </a:p>
          <a:p>
            <a:pPr algn="r" rtl="1"/>
            <a:endParaRPr lang="ar-KW" sz="2400" b="1" u="sng" dirty="0"/>
          </a:p>
          <a:p>
            <a:pPr marL="285750" indent="-285750" algn="r" rtl="1">
              <a:buFont typeface="Arial" panose="020B0604020202020204" pitchFamily="34" charset="0"/>
              <a:buChar char="•"/>
            </a:pPr>
            <a:r>
              <a:rPr lang="ar-KW" sz="2400" b="1" dirty="0"/>
              <a:t>عدد الحالات الجديدة التي تعكس مدى الالتزام بالإجراءات الوقائية</a:t>
            </a:r>
          </a:p>
          <a:p>
            <a:pPr marL="285750" indent="-285750" algn="r" rtl="1">
              <a:buFont typeface="Arial" panose="020B0604020202020204" pitchFamily="34" charset="0"/>
              <a:buChar char="•"/>
            </a:pPr>
            <a:r>
              <a:rPr lang="ar-KW" sz="2400" b="1" dirty="0"/>
              <a:t>القدرة على تطبيق التباعد الاجتماعي بشكل فعال</a:t>
            </a:r>
            <a:endParaRPr lang="en-US" sz="2400" b="1" dirty="0"/>
          </a:p>
          <a:p>
            <a:pPr marL="285750" indent="-285750" algn="r" rtl="1">
              <a:buFont typeface="Arial" panose="020B0604020202020204" pitchFamily="34" charset="0"/>
              <a:buChar char="•"/>
            </a:pPr>
            <a:r>
              <a:rPr lang="ar-KW" sz="2400" b="1" dirty="0"/>
              <a:t>حجم المناعة في المجتمع</a:t>
            </a:r>
          </a:p>
          <a:p>
            <a:pPr marL="285750" indent="-285750" algn="r" rtl="1">
              <a:buFont typeface="Arial" panose="020B0604020202020204" pitchFamily="34" charset="0"/>
              <a:buChar char="•"/>
            </a:pPr>
            <a:r>
              <a:rPr lang="ar-KW" sz="2400" b="1" dirty="0"/>
              <a:t>توفر الطعوم</a:t>
            </a:r>
          </a:p>
        </p:txBody>
      </p:sp>
    </p:spTree>
    <p:extLst>
      <p:ext uri="{BB962C8B-B14F-4D97-AF65-F5344CB8AC3E}">
        <p14:creationId xmlns:p14="http://schemas.microsoft.com/office/powerpoint/2010/main" val="249272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CEEF9BC-342F-6443-B022-6D07949AAD01}"/>
              </a:ext>
            </a:extLst>
          </p:cNvPr>
          <p:cNvCxnSpPr/>
          <p:nvPr/>
        </p:nvCxnSpPr>
        <p:spPr>
          <a:xfrm>
            <a:off x="11353800" y="957263"/>
            <a:ext cx="0" cy="5629275"/>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8D1A1AAD-17B5-914B-B2EA-D312A90C5073}"/>
              </a:ext>
            </a:extLst>
          </p:cNvPr>
          <p:cNvPicPr>
            <a:picLocks noChangeAspect="1"/>
          </p:cNvPicPr>
          <p:nvPr/>
        </p:nvPicPr>
        <p:blipFill>
          <a:blip r:embed="rId2">
            <a:alphaModFix amt="10000"/>
          </a:blip>
          <a:stretch>
            <a:fillRect/>
          </a:stretch>
        </p:blipFill>
        <p:spPr>
          <a:xfrm>
            <a:off x="-1546562" y="4295998"/>
            <a:ext cx="3911496" cy="3911496"/>
          </a:xfrm>
          <a:prstGeom prst="rect">
            <a:avLst/>
          </a:prstGeom>
        </p:spPr>
      </p:pic>
      <p:pic>
        <p:nvPicPr>
          <p:cNvPr id="9" name="Picture 8">
            <a:extLst>
              <a:ext uri="{FF2B5EF4-FFF2-40B4-BE49-F238E27FC236}">
                <a16:creationId xmlns:a16="http://schemas.microsoft.com/office/drawing/2014/main" id="{7531B0E2-E70E-2945-8207-8131BC7D8351}"/>
              </a:ext>
            </a:extLst>
          </p:cNvPr>
          <p:cNvPicPr>
            <a:picLocks noChangeAspect="1"/>
          </p:cNvPicPr>
          <p:nvPr/>
        </p:nvPicPr>
        <p:blipFill>
          <a:blip r:embed="rId3"/>
          <a:stretch>
            <a:fillRect/>
          </a:stretch>
        </p:blipFill>
        <p:spPr>
          <a:xfrm>
            <a:off x="112601" y="5334223"/>
            <a:ext cx="1451195" cy="1451195"/>
          </a:xfrm>
          <a:prstGeom prst="rect">
            <a:avLst/>
          </a:prstGeom>
        </p:spPr>
      </p:pic>
      <p:sp>
        <p:nvSpPr>
          <p:cNvPr id="10" name="Content Placeholder 2">
            <a:extLst>
              <a:ext uri="{FF2B5EF4-FFF2-40B4-BE49-F238E27FC236}">
                <a16:creationId xmlns:a16="http://schemas.microsoft.com/office/drawing/2014/main" id="{37124246-64E6-6C42-84D7-96D8CEBAF37E}"/>
              </a:ext>
            </a:extLst>
          </p:cNvPr>
          <p:cNvSpPr>
            <a:spLocks noGrp="1"/>
          </p:cNvSpPr>
          <p:nvPr>
            <p:ph idx="1"/>
          </p:nvPr>
        </p:nvSpPr>
        <p:spPr>
          <a:xfrm>
            <a:off x="2133600" y="1656130"/>
            <a:ext cx="8953937" cy="5092663"/>
          </a:xfrm>
        </p:spPr>
        <p:txBody>
          <a:bodyPr>
            <a:normAutofit lnSpcReduction="10000"/>
          </a:bodyPr>
          <a:lstStyle/>
          <a:p>
            <a:pPr algn="r" rtl="1">
              <a:lnSpc>
                <a:spcPct val="100000"/>
              </a:lnSpc>
              <a:spcAft>
                <a:spcPts val="1200"/>
              </a:spcAft>
            </a:pPr>
            <a:r>
              <a:rPr lang="ar-SA" sz="2400" dirty="0"/>
              <a:t>لتحديد مستوى الحظر والإجراءات اللازمة للحد من تفشي فايروس كرونا المستجد، تعتمد وزارة الصحة على العديد من المؤشرات والمعايير بالإضافة الى رأي المختصين في هذا المجال مسترشدة بالأدلة الصادرة من المؤسسات الصحية العالمية المعتمدة كمنظمة الصحة العالمية وغيرها .</a:t>
            </a:r>
          </a:p>
          <a:p>
            <a:pPr algn="r" rtl="1">
              <a:lnSpc>
                <a:spcPct val="100000"/>
              </a:lnSpc>
              <a:spcAft>
                <a:spcPts val="1200"/>
              </a:spcAft>
            </a:pPr>
            <a:r>
              <a:rPr lang="ar-SA" sz="2400" dirty="0"/>
              <a:t>قبل اتخاذ رفع القيود أو تعديل التدابير المتخذة، يتم تقييم ثلاثة معايير رئيسية و هي:</a:t>
            </a:r>
          </a:p>
          <a:p>
            <a:pPr marL="457200" indent="-457200" algn="r" rtl="1">
              <a:lnSpc>
                <a:spcPct val="100000"/>
              </a:lnSpc>
              <a:spcAft>
                <a:spcPts val="1200"/>
              </a:spcAft>
              <a:buFont typeface="+mj-lt"/>
              <a:buAutoNum type="arabicPeriod"/>
            </a:pPr>
            <a:r>
              <a:rPr lang="ar-KW" sz="2400" dirty="0">
                <a:latin typeface="Calibri" panose="020F0502020204030204" pitchFamily="34" charset="0"/>
                <a:ea typeface="Calibri" panose="020F0502020204030204" pitchFamily="34" charset="0"/>
              </a:rPr>
              <a:t>انتشار المرض في المجتمع (الوضع الوبائي)</a:t>
            </a:r>
          </a:p>
          <a:p>
            <a:pPr marL="457200" indent="-457200" algn="r" rtl="1">
              <a:lnSpc>
                <a:spcPct val="100000"/>
              </a:lnSpc>
              <a:spcAft>
                <a:spcPts val="1200"/>
              </a:spcAft>
              <a:buFont typeface="+mj-lt"/>
              <a:buAutoNum type="arabicPeriod"/>
            </a:pPr>
            <a:r>
              <a:rPr lang="ar-KW" sz="2400" dirty="0">
                <a:latin typeface="Calibri" panose="020F0502020204030204" pitchFamily="34" charset="0"/>
                <a:ea typeface="Calibri" panose="020F0502020204030204" pitchFamily="34" charset="0"/>
              </a:rPr>
              <a:t>العبء على النظام الصحي</a:t>
            </a:r>
          </a:p>
          <a:p>
            <a:pPr marL="457200" indent="-457200" algn="r" rtl="1">
              <a:lnSpc>
                <a:spcPct val="100000"/>
              </a:lnSpc>
              <a:spcAft>
                <a:spcPts val="1200"/>
              </a:spcAft>
              <a:buFont typeface="+mj-lt"/>
              <a:buAutoNum type="arabicPeriod"/>
            </a:pPr>
            <a:r>
              <a:rPr lang="ar-KW" sz="2400" dirty="0">
                <a:latin typeface="Calibri" panose="020F0502020204030204" pitchFamily="34" charset="0"/>
                <a:ea typeface="Calibri" panose="020F0502020204030204" pitchFamily="34" charset="0"/>
              </a:rPr>
              <a:t>العبء على نظام الصحة العامة</a:t>
            </a:r>
          </a:p>
          <a:p>
            <a:pPr algn="r" rtl="1">
              <a:lnSpc>
                <a:spcPct val="100000"/>
              </a:lnSpc>
              <a:spcAft>
                <a:spcPts val="1200"/>
              </a:spcAft>
            </a:pPr>
            <a:r>
              <a:rPr lang="ar-SA" sz="2400" dirty="0">
                <a:latin typeface="Calibri" panose="020F0502020204030204" pitchFamily="34" charset="0"/>
                <a:ea typeface="Calibri" panose="020F0502020204030204" pitchFamily="34" charset="0"/>
                <a:cs typeface="Arial" panose="020B0604020202020204" pitchFamily="34" charset="0"/>
              </a:rPr>
              <a:t>يحتوي كل معيار على عدة مؤشرات تراجع وتدرس بشكل دوري من قبل المختصين لتكوين صورة شاملة للوضع العام </a:t>
            </a:r>
            <a:r>
              <a:rPr lang="en-GB" sz="2400" dirty="0">
                <a:latin typeface="Calibri" panose="020F0502020204030204" pitchFamily="34" charset="0"/>
                <a:ea typeface="Calibri" panose="020F0502020204030204" pitchFamily="34" charset="0"/>
                <a:cs typeface="Arial" panose="020B0604020202020204" pitchFamily="34" charset="0"/>
              </a:rPr>
              <a:t> </a:t>
            </a:r>
            <a:r>
              <a:rPr lang="ar-SA" sz="2400" dirty="0">
                <a:latin typeface="Calibri" panose="020F0502020204030204" pitchFamily="34" charset="0"/>
                <a:ea typeface="Calibri" panose="020F0502020204030204" pitchFamily="34" charset="0"/>
                <a:cs typeface="Arial" panose="020B0604020202020204" pitchFamily="34" charset="0"/>
              </a:rPr>
              <a:t>ولتحديد الإجراءات اللازمة.</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indent="-457200" algn="r" rtl="1">
              <a:lnSpc>
                <a:spcPct val="100000"/>
              </a:lnSpc>
              <a:spcAft>
                <a:spcPts val="1200"/>
              </a:spcAft>
              <a:buFont typeface="+mj-lt"/>
              <a:buAutoNum type="arabicPeriod"/>
            </a:pPr>
            <a:endParaRPr lang="en-US" sz="2400" b="1" dirty="0">
              <a:latin typeface="Calibri" panose="020F0502020204030204" pitchFamily="34" charset="0"/>
              <a:ea typeface="Calibri" panose="020F0502020204030204" pitchFamily="34" charset="0"/>
              <a:cs typeface="Arial" panose="020B0604020202020204" pitchFamily="34" charset="0"/>
            </a:endParaRPr>
          </a:p>
          <a:p>
            <a:pPr marL="457200" indent="-457200" algn="r" rtl="1">
              <a:lnSpc>
                <a:spcPct val="100000"/>
              </a:lnSpc>
              <a:spcAft>
                <a:spcPts val="1200"/>
              </a:spcAft>
              <a:buFont typeface="+mj-lt"/>
              <a:buAutoNum type="arabicPeriod"/>
            </a:pPr>
            <a:endParaRPr lang="en-US" sz="2400" b="1" dirty="0">
              <a:latin typeface="Calibri" panose="020F0502020204030204" pitchFamily="34" charset="0"/>
              <a:ea typeface="Calibri" panose="020F0502020204030204" pitchFamily="34" charset="0"/>
              <a:cs typeface="Arial" panose="020B0604020202020204" pitchFamily="34" charset="0"/>
            </a:endParaRPr>
          </a:p>
          <a:p>
            <a:pPr marL="457200" indent="-457200" algn="r" rtl="1">
              <a:lnSpc>
                <a:spcPct val="100000"/>
              </a:lnSpc>
              <a:spcAft>
                <a:spcPts val="1200"/>
              </a:spcAft>
              <a:buFont typeface="+mj-lt"/>
              <a:buAutoNum type="arabicPeriod"/>
            </a:pPr>
            <a:endParaRPr lang="ar-SA" sz="2400" dirty="0"/>
          </a:p>
          <a:p>
            <a:pPr marL="0" indent="0" algn="r" defTabSz="914400" rtl="1" eaLnBrk="1" latinLnBrk="0" hangingPunct="1">
              <a:lnSpc>
                <a:spcPct val="90000"/>
              </a:lnSpc>
              <a:spcBef>
                <a:spcPts val="1000"/>
              </a:spcBef>
              <a:buNone/>
            </a:pPr>
            <a:endParaRPr lang="en-US" dirty="0"/>
          </a:p>
        </p:txBody>
      </p:sp>
      <p:sp>
        <p:nvSpPr>
          <p:cNvPr id="2" name="Rectangle 1">
            <a:extLst>
              <a:ext uri="{FF2B5EF4-FFF2-40B4-BE49-F238E27FC236}">
                <a16:creationId xmlns:a16="http://schemas.microsoft.com/office/drawing/2014/main" id="{9BDE5649-1C74-A744-B84B-47AC80A11DFB}"/>
              </a:ext>
            </a:extLst>
          </p:cNvPr>
          <p:cNvSpPr/>
          <p:nvPr/>
        </p:nvSpPr>
        <p:spPr>
          <a:xfrm>
            <a:off x="6379546" y="803774"/>
            <a:ext cx="4609164" cy="584775"/>
          </a:xfrm>
          <a:prstGeom prst="rect">
            <a:avLst/>
          </a:prstGeom>
        </p:spPr>
        <p:txBody>
          <a:bodyPr wrap="square">
            <a:spAutoFit/>
          </a:bodyPr>
          <a:lstStyle/>
          <a:p>
            <a:pPr algn="r" rtl="1"/>
            <a:r>
              <a:rPr lang="ar-KW" sz="3200" b="1" dirty="0"/>
              <a:t>آلية تحديد مستوى الحظر </a:t>
            </a:r>
            <a:endParaRPr lang="en-US" sz="3200" b="1" dirty="0"/>
          </a:p>
        </p:txBody>
      </p:sp>
    </p:spTree>
    <p:extLst>
      <p:ext uri="{BB962C8B-B14F-4D97-AF65-F5344CB8AC3E}">
        <p14:creationId xmlns:p14="http://schemas.microsoft.com/office/powerpoint/2010/main" val="4000829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64DF-8DF9-47C3-BDDF-0171022EB314}"/>
              </a:ext>
            </a:extLst>
          </p:cNvPr>
          <p:cNvSpPr>
            <a:spLocks noGrp="1"/>
          </p:cNvSpPr>
          <p:nvPr>
            <p:ph type="title"/>
          </p:nvPr>
        </p:nvSpPr>
        <p:spPr>
          <a:xfrm>
            <a:off x="838200" y="-64082"/>
            <a:ext cx="10515600" cy="1325563"/>
          </a:xfrm>
        </p:spPr>
        <p:txBody>
          <a:bodyPr/>
          <a:lstStyle/>
          <a:p>
            <a:pPr algn="ctr" rtl="1"/>
            <a:r>
              <a:rPr lang="ar-KW" b="1" dirty="0"/>
              <a:t>مؤشرات الخطر </a:t>
            </a:r>
            <a:r>
              <a:rPr lang="en-US" b="1" dirty="0"/>
              <a:t>9/5/2020</a:t>
            </a:r>
          </a:p>
        </p:txBody>
      </p:sp>
      <p:graphicFrame>
        <p:nvGraphicFramePr>
          <p:cNvPr id="5" name="Table 4">
            <a:extLst>
              <a:ext uri="{FF2B5EF4-FFF2-40B4-BE49-F238E27FC236}">
                <a16:creationId xmlns:a16="http://schemas.microsoft.com/office/drawing/2014/main" id="{4B24B618-E696-4C91-87FB-0A5A01A39BEB}"/>
              </a:ext>
            </a:extLst>
          </p:cNvPr>
          <p:cNvGraphicFramePr>
            <a:graphicFrameLocks noGrp="1"/>
          </p:cNvGraphicFramePr>
          <p:nvPr>
            <p:extLst>
              <p:ext uri="{D42A27DB-BD31-4B8C-83A1-F6EECF244321}">
                <p14:modId xmlns:p14="http://schemas.microsoft.com/office/powerpoint/2010/main" val="2253405492"/>
              </p:ext>
            </p:extLst>
          </p:nvPr>
        </p:nvGraphicFramePr>
        <p:xfrm>
          <a:off x="333080" y="1138139"/>
          <a:ext cx="11534003" cy="3655862"/>
        </p:xfrm>
        <a:graphic>
          <a:graphicData uri="http://schemas.openxmlformats.org/drawingml/2006/table">
            <a:tbl>
              <a:tblPr firstRow="1" firstCol="1" bandRow="1">
                <a:tableStyleId>{5C22544A-7EE6-4342-B048-85BDC9FD1C3A}</a:tableStyleId>
              </a:tblPr>
              <a:tblGrid>
                <a:gridCol w="2054520">
                  <a:extLst>
                    <a:ext uri="{9D8B030D-6E8A-4147-A177-3AD203B41FA5}">
                      <a16:colId xmlns:a16="http://schemas.microsoft.com/office/drawing/2014/main" val="141165508"/>
                    </a:ext>
                  </a:extLst>
                </a:gridCol>
                <a:gridCol w="2103120">
                  <a:extLst>
                    <a:ext uri="{9D8B030D-6E8A-4147-A177-3AD203B41FA5}">
                      <a16:colId xmlns:a16="http://schemas.microsoft.com/office/drawing/2014/main" val="2297048393"/>
                    </a:ext>
                  </a:extLst>
                </a:gridCol>
                <a:gridCol w="2296160">
                  <a:extLst>
                    <a:ext uri="{9D8B030D-6E8A-4147-A177-3AD203B41FA5}">
                      <a16:colId xmlns:a16="http://schemas.microsoft.com/office/drawing/2014/main" val="1194041705"/>
                    </a:ext>
                  </a:extLst>
                </a:gridCol>
                <a:gridCol w="2468880">
                  <a:extLst>
                    <a:ext uri="{9D8B030D-6E8A-4147-A177-3AD203B41FA5}">
                      <a16:colId xmlns:a16="http://schemas.microsoft.com/office/drawing/2014/main" val="1823921436"/>
                    </a:ext>
                  </a:extLst>
                </a:gridCol>
                <a:gridCol w="1265095">
                  <a:extLst>
                    <a:ext uri="{9D8B030D-6E8A-4147-A177-3AD203B41FA5}">
                      <a16:colId xmlns:a16="http://schemas.microsoft.com/office/drawing/2014/main" val="2313398922"/>
                    </a:ext>
                  </a:extLst>
                </a:gridCol>
                <a:gridCol w="1346228">
                  <a:extLst>
                    <a:ext uri="{9D8B030D-6E8A-4147-A177-3AD203B41FA5}">
                      <a16:colId xmlns:a16="http://schemas.microsoft.com/office/drawing/2014/main" val="807733287"/>
                    </a:ext>
                  </a:extLst>
                </a:gridCol>
              </a:tblGrid>
              <a:tr h="455991">
                <a:tc>
                  <a:txBody>
                    <a:bodyPr/>
                    <a:lstStyle/>
                    <a:p>
                      <a:pPr marL="0" marR="0" algn="ctr" rtl="1">
                        <a:lnSpc>
                          <a:spcPct val="107000"/>
                        </a:lnSpc>
                        <a:spcBef>
                          <a:spcPts val="0"/>
                        </a:spcBef>
                        <a:spcAft>
                          <a:spcPts val="0"/>
                        </a:spcAft>
                      </a:pPr>
                      <a:r>
                        <a:rPr lang="en-US" sz="1600" b="1" dirty="0">
                          <a:solidFill>
                            <a:schemeClr val="tx1"/>
                          </a:solidFill>
                          <a:effectLst/>
                        </a:rPr>
                        <a:t>Level 5</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en-US" sz="1600" b="1" dirty="0">
                          <a:solidFill>
                            <a:schemeClr val="tx1"/>
                          </a:solidFill>
                          <a:effectLst/>
                        </a:rPr>
                        <a:t>Level 4</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en-US" sz="1600" b="1" dirty="0">
                          <a:solidFill>
                            <a:schemeClr val="tx1"/>
                          </a:solidFill>
                          <a:effectLst/>
                        </a:rPr>
                        <a:t>Level 3</a:t>
                      </a:r>
                      <a:endParaRPr lang="en-US"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en-US" sz="1600" b="1" dirty="0">
                          <a:solidFill>
                            <a:schemeClr val="tx1"/>
                          </a:solidFill>
                          <a:effectLst/>
                        </a:rPr>
                        <a:t>Level 2</a:t>
                      </a: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en-US" sz="1800" b="1" dirty="0">
                          <a:solidFill>
                            <a:schemeClr val="tx1"/>
                          </a:solidFill>
                          <a:effectLst/>
                        </a:rPr>
                        <a:t>Level 1</a:t>
                      </a: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rtl="1">
                        <a:lnSpc>
                          <a:spcPct val="107000"/>
                        </a:lnSpc>
                        <a:spcBef>
                          <a:spcPts val="0"/>
                        </a:spcBef>
                        <a:spcAft>
                          <a:spcPts val="0"/>
                        </a:spcAft>
                      </a:pPr>
                      <a:r>
                        <a:rPr lang="ar-KW"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مراحل الخطر</a:t>
                      </a:r>
                      <a:endPar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529347"/>
                  </a:ext>
                </a:extLst>
              </a:tr>
              <a:tr h="687715">
                <a:tc>
                  <a:txBody>
                    <a:bodyPr/>
                    <a:lstStyle/>
                    <a:p>
                      <a:pPr marL="285750" marR="0" indent="-285750" algn="r" rtl="1">
                        <a:lnSpc>
                          <a:spcPct val="107000"/>
                        </a:lnSpc>
                        <a:spcBef>
                          <a:spcPts val="0"/>
                        </a:spcBef>
                        <a:spcAft>
                          <a:spcPts val="0"/>
                        </a:spcAft>
                        <a:buFont typeface="Arial" panose="020B0604020202020204" pitchFamily="34" charset="0"/>
                        <a:buChar char="•"/>
                      </a:pPr>
                      <a:r>
                        <a:rPr lang="ar-KW" sz="1400" b="1" u="none" dirty="0">
                          <a:solidFill>
                            <a:schemeClr val="tx1"/>
                          </a:solidFill>
                          <a:effectLst/>
                        </a:rPr>
                        <a:t>يوجد تزايد طردي وسريع في عدد الحالات والوفيات بسبب مرض كورونا</a:t>
                      </a:r>
                      <a:endParaRPr lang="en-US" sz="1400" b="1"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285750" marR="0" indent="-285750" algn="r" rtl="1">
                        <a:lnSpc>
                          <a:spcPct val="107000"/>
                        </a:lnSpc>
                        <a:spcBef>
                          <a:spcPts val="0"/>
                        </a:spcBef>
                        <a:spcAft>
                          <a:spcPts val="0"/>
                        </a:spcAft>
                        <a:buFont typeface="Arial" panose="020B0604020202020204" pitchFamily="34" charset="0"/>
                        <a:buChar char="•"/>
                      </a:pPr>
                      <a:r>
                        <a:rPr lang="ar-KW" sz="1400" b="1" u="none" dirty="0">
                          <a:effectLst/>
                          <a:latin typeface="Calibri" panose="020F0502020204030204" pitchFamily="34" charset="0"/>
                          <a:ea typeface="Calibri" panose="020F0502020204030204" pitchFamily="34" charset="0"/>
                          <a:cs typeface="Arial" panose="020B0604020202020204" pitchFamily="34" charset="0"/>
                        </a:rPr>
                        <a:t> يوجد تزايد ملحوظ في عدد الحالات والوفيات في المجتمع.</a:t>
                      </a:r>
                      <a:endParaRPr lang="en-US" sz="1400" b="1" u="none"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85750" marR="0" indent="-285750" algn="r" rtl="1">
                        <a:lnSpc>
                          <a:spcPct val="107000"/>
                        </a:lnSpc>
                        <a:spcBef>
                          <a:spcPts val="0"/>
                        </a:spcBef>
                        <a:spcAft>
                          <a:spcPts val="0"/>
                        </a:spcAft>
                        <a:buFont typeface="Arial" panose="020B0604020202020204" pitchFamily="34" charset="0"/>
                        <a:buChar char="•"/>
                      </a:pPr>
                      <a:r>
                        <a:rPr lang="ar-KW" sz="1400" b="1" u="none" dirty="0">
                          <a:effectLst/>
                        </a:rPr>
                        <a:t>عدد الحالات الجديدة والوفيات في تناقص</a:t>
                      </a:r>
                      <a:endParaRPr lang="en-US" sz="1400" b="1" u="none"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marR="0" indent="-285750" algn="r" rtl="1">
                        <a:lnSpc>
                          <a:spcPct val="107000"/>
                        </a:lnSpc>
                        <a:spcBef>
                          <a:spcPts val="0"/>
                        </a:spcBef>
                        <a:spcAft>
                          <a:spcPts val="0"/>
                        </a:spcAft>
                        <a:buFont typeface="Arial" panose="020B0604020202020204" pitchFamily="34" charset="0"/>
                        <a:buChar char="•"/>
                      </a:pPr>
                      <a:r>
                        <a:rPr lang="ar-KW" sz="1400" b="1" dirty="0">
                          <a:effectLst/>
                          <a:latin typeface="Calibri" panose="020F0502020204030204" pitchFamily="34" charset="0"/>
                          <a:ea typeface="Calibri" panose="020F0502020204030204" pitchFamily="34" charset="0"/>
                          <a:cs typeface="Arial" panose="020B0604020202020204" pitchFamily="34" charset="0"/>
                        </a:rPr>
                        <a:t> مستوى انتشار الحالات لا تذكر في المجتمع وعدد الوفيات اليومي لمرض كورونا منخفض.</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rtl="1">
                        <a:lnSpc>
                          <a:spcPct val="107000"/>
                        </a:lnSpc>
                        <a:spcBef>
                          <a:spcPts val="0"/>
                        </a:spcBef>
                        <a:spcAft>
                          <a:spcPts val="0"/>
                        </a:spcAft>
                        <a:buFont typeface="Symbol" panose="05050102010706020507" pitchFamily="18" charset="2"/>
                        <a:buNone/>
                      </a:pPr>
                      <a:r>
                        <a:rPr lang="ar-KW" sz="1600" b="1" dirty="0">
                          <a:effectLst/>
                          <a:latin typeface="Calibri" panose="020F0502020204030204" pitchFamily="34" charset="0"/>
                          <a:ea typeface="Calibri" panose="020F0502020204030204" pitchFamily="34" charset="0"/>
                          <a:cs typeface="Arial" panose="020B0604020202020204" pitchFamily="34" charset="0"/>
                        </a:rPr>
                        <a:t>لا يوجد حالات</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1">
                        <a:lnSpc>
                          <a:spcPct val="107000"/>
                        </a:lnSpc>
                        <a:spcBef>
                          <a:spcPts val="0"/>
                        </a:spcBef>
                        <a:spcAft>
                          <a:spcPts val="0"/>
                        </a:spcAft>
                        <a:buFont typeface="Symbol" panose="05050102010706020507" pitchFamily="18" charset="2"/>
                        <a:buNone/>
                      </a:pPr>
                      <a:r>
                        <a:rPr lang="ar-KW" sz="1600" b="1" dirty="0">
                          <a:effectLst/>
                          <a:latin typeface="Calibri" panose="020F0502020204030204" pitchFamily="34" charset="0"/>
                          <a:ea typeface="Calibri" panose="020F0502020204030204" pitchFamily="34" charset="0"/>
                          <a:cs typeface="Arial" panose="020B0604020202020204" pitchFamily="34" charset="0"/>
                        </a:rPr>
                        <a:t>انتشار المرض في المجتمع</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4605713"/>
                  </a:ext>
                </a:extLst>
              </a:tr>
              <a:tr h="1154018">
                <a:tc>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KW" sz="1400" b="1" dirty="0">
                          <a:solidFill>
                            <a:schemeClr val="tx1"/>
                          </a:solidFill>
                          <a:effectLst/>
                        </a:rPr>
                        <a:t>نسبة شغل الحالات في العناية المركزة تحتمل تخطي نسبة 50% خلال 4 اسابيع</a:t>
                      </a:r>
                      <a:endParaRPr lang="en-US" sz="1400" b="1" dirty="0">
                        <a:solidFill>
                          <a:schemeClr val="tx1"/>
                        </a:solidFill>
                        <a:effectLst/>
                      </a:endParaRPr>
                    </a:p>
                    <a:p>
                      <a:pPr marL="342900" marR="0" lvl="0" indent="-342900" algn="r" rtl="1">
                        <a:lnSpc>
                          <a:spcPct val="107000"/>
                        </a:lnSpc>
                        <a:spcBef>
                          <a:spcPts val="0"/>
                        </a:spcBef>
                        <a:spcAft>
                          <a:spcPts val="0"/>
                        </a:spcAft>
                        <a:buFont typeface="Symbol" panose="05050102010706020507" pitchFamily="18" charset="2"/>
                        <a:buChar char=""/>
                      </a:pPr>
                      <a:r>
                        <a:rPr lang="ar-KW" sz="1400" b="1" dirty="0">
                          <a:solidFill>
                            <a:schemeClr val="tx1"/>
                          </a:solidFill>
                          <a:effectLst/>
                        </a:rPr>
                        <a:t>وسائل الحماية الشخصية للعاملين في القطاع الصحي غير كافية</a:t>
                      </a: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342900" marR="0" lvl="0" indent="-342900" algn="r" rtl="1">
                        <a:lnSpc>
                          <a:spcPct val="107000"/>
                        </a:lnSpc>
                        <a:spcBef>
                          <a:spcPts val="0"/>
                        </a:spcBef>
                        <a:spcAft>
                          <a:spcPts val="0"/>
                        </a:spcAft>
                        <a:buFont typeface="Symbol" panose="05050102010706020507" pitchFamily="18" charset="2"/>
                        <a:buChar char=""/>
                      </a:pPr>
                      <a:r>
                        <a:rPr lang="ar-KW" sz="1400" b="1" dirty="0">
                          <a:effectLst/>
                        </a:rPr>
                        <a:t>نسبة شغل الحالات في العناية المركزة لا تزيد عن 50%</a:t>
                      </a:r>
                      <a:endParaRPr lang="en-US" sz="1400" b="1" dirty="0">
                        <a:effectLst/>
                      </a:endParaRPr>
                    </a:p>
                    <a:p>
                      <a:pPr marL="342900" marR="0" lvl="0" indent="-342900" algn="r" rtl="1">
                        <a:lnSpc>
                          <a:spcPct val="107000"/>
                        </a:lnSpc>
                        <a:spcBef>
                          <a:spcPts val="0"/>
                        </a:spcBef>
                        <a:spcAft>
                          <a:spcPts val="0"/>
                        </a:spcAft>
                        <a:buFont typeface="Symbol" panose="05050102010706020507" pitchFamily="18" charset="2"/>
                        <a:buChar char=""/>
                      </a:pPr>
                      <a:r>
                        <a:rPr lang="ar-KW" sz="1400" b="1" dirty="0">
                          <a:effectLst/>
                        </a:rPr>
                        <a:t>هناك شح في وسائل الحماية الشخصية للعاملين في القطاع الصحي</a:t>
                      </a:r>
                      <a:r>
                        <a:rPr lang="en-US"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2900" marR="0" lvl="0" indent="-342900" algn="r" rtl="1">
                        <a:lnSpc>
                          <a:spcPct val="107000"/>
                        </a:lnSpc>
                        <a:spcBef>
                          <a:spcPts val="0"/>
                        </a:spcBef>
                        <a:spcAft>
                          <a:spcPts val="0"/>
                        </a:spcAft>
                        <a:buFont typeface="Symbol" panose="05050102010706020507" pitchFamily="18" charset="2"/>
                        <a:buChar char=""/>
                      </a:pPr>
                      <a:r>
                        <a:rPr lang="ar-KW" sz="1400" b="1" dirty="0">
                          <a:effectLst/>
                        </a:rPr>
                        <a:t>نسبة شغل الحالات في العناية المركزة قليلة (25% او اقل)</a:t>
                      </a:r>
                    </a:p>
                    <a:p>
                      <a:pPr marL="342900" marR="0" lvl="0" indent="-342900" algn="r" rtl="1">
                        <a:lnSpc>
                          <a:spcPct val="107000"/>
                        </a:lnSpc>
                        <a:spcBef>
                          <a:spcPts val="0"/>
                        </a:spcBef>
                        <a:spcAft>
                          <a:spcPts val="0"/>
                        </a:spcAft>
                        <a:buFont typeface="Symbol" panose="05050102010706020507" pitchFamily="18" charset="2"/>
                        <a:buChar char=""/>
                      </a:pPr>
                      <a:r>
                        <a:rPr lang="ar-KW" sz="1400" b="1" dirty="0">
                          <a:effectLst/>
                          <a:latin typeface="Calibri" panose="020F0502020204030204" pitchFamily="34" charset="0"/>
                          <a:ea typeface="Calibri" panose="020F0502020204030204" pitchFamily="34" charset="0"/>
                          <a:cs typeface="+mn-cs"/>
                        </a:rPr>
                        <a:t>يوجد وسائل حماية كافية لجميع العاملين في القطاع الصحي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42900" marR="0" lvl="0" indent="-342900" algn="r" rtl="1">
                        <a:lnSpc>
                          <a:spcPct val="107000"/>
                        </a:lnSpc>
                        <a:spcBef>
                          <a:spcPts val="0"/>
                        </a:spcBef>
                        <a:spcAft>
                          <a:spcPts val="0"/>
                        </a:spcAft>
                        <a:buFont typeface="Symbol" panose="05050102010706020507" pitchFamily="18" charset="2"/>
                        <a:buChar char=""/>
                      </a:pPr>
                      <a:r>
                        <a:rPr lang="ar-KW" sz="1400" b="1" dirty="0">
                          <a:effectLst/>
                        </a:rPr>
                        <a:t>نسبة شغل الحالات في العناية المركزة قليلة (25% او اقل)</a:t>
                      </a:r>
                    </a:p>
                    <a:p>
                      <a:pPr marL="342900" marR="0" lvl="0" indent="-342900" algn="r" rtl="1">
                        <a:lnSpc>
                          <a:spcPct val="107000"/>
                        </a:lnSpc>
                        <a:spcBef>
                          <a:spcPts val="0"/>
                        </a:spcBef>
                        <a:spcAft>
                          <a:spcPts val="0"/>
                        </a:spcAft>
                        <a:buFont typeface="Symbol" panose="05050102010706020507" pitchFamily="18" charset="2"/>
                        <a:buChar char=""/>
                      </a:pPr>
                      <a:r>
                        <a:rPr lang="ar-KW" sz="1400" b="1" dirty="0">
                          <a:effectLst/>
                          <a:latin typeface="Calibri" panose="020F0502020204030204" pitchFamily="34" charset="0"/>
                          <a:ea typeface="Calibri" panose="020F0502020204030204" pitchFamily="34" charset="0"/>
                          <a:cs typeface="Arial" panose="020B0604020202020204" pitchFamily="34" charset="0"/>
                        </a:rPr>
                        <a:t>يوجد وسائل حماية كافية لجميع العاملين في القطاع الصحي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rtl="1">
                        <a:lnSpc>
                          <a:spcPct val="107000"/>
                        </a:lnSpc>
                        <a:spcBef>
                          <a:spcPts val="0"/>
                        </a:spcBef>
                        <a:spcAft>
                          <a:spcPts val="0"/>
                        </a:spcAft>
                        <a:buFont typeface="Arial" panose="020B0604020202020204" pitchFamily="34" charset="0"/>
                        <a:buNone/>
                      </a:pPr>
                      <a:r>
                        <a:rPr lang="ar-KW" sz="1600" b="1" dirty="0">
                          <a:effectLst/>
                          <a:latin typeface="Calibri" panose="020F0502020204030204" pitchFamily="34" charset="0"/>
                          <a:ea typeface="Calibri" panose="020F0502020204030204" pitchFamily="34" charset="0"/>
                          <a:cs typeface="Arial" panose="020B0604020202020204" pitchFamily="34" charset="0"/>
                        </a:rPr>
                        <a:t>لا يوجد</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1">
                        <a:lnSpc>
                          <a:spcPct val="107000"/>
                        </a:lnSpc>
                        <a:spcBef>
                          <a:spcPts val="0"/>
                        </a:spcBef>
                        <a:spcAft>
                          <a:spcPts val="0"/>
                        </a:spcAft>
                        <a:buFont typeface="Symbol" panose="05050102010706020507" pitchFamily="18" charset="2"/>
                        <a:buNone/>
                      </a:pPr>
                      <a:r>
                        <a:rPr lang="ar-KW" sz="1600" b="1" dirty="0">
                          <a:effectLst/>
                          <a:latin typeface="Calibri" panose="020F0502020204030204" pitchFamily="34" charset="0"/>
                          <a:ea typeface="Calibri" panose="020F0502020204030204" pitchFamily="34" charset="0"/>
                          <a:cs typeface="Arial" panose="020B0604020202020204" pitchFamily="34" charset="0"/>
                        </a:rPr>
                        <a:t>العبء على النظام الصحي</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3144753"/>
                  </a:ext>
                </a:extLst>
              </a:tr>
              <a:tr h="1154018">
                <a:tc>
                  <a:txBody>
                    <a:bodyPr/>
                    <a:lstStyle/>
                    <a:p>
                      <a:pPr marL="342900" marR="0" lvl="0" indent="-342900" algn="r" rtl="1">
                        <a:lnSpc>
                          <a:spcPct val="107000"/>
                        </a:lnSpc>
                        <a:spcBef>
                          <a:spcPts val="0"/>
                        </a:spcBef>
                        <a:spcAft>
                          <a:spcPts val="0"/>
                        </a:spcAft>
                        <a:buFont typeface="Symbol" panose="05050102010706020507" pitchFamily="18" charset="2"/>
                        <a:buChar char=""/>
                      </a:pPr>
                      <a:r>
                        <a:rPr lang="ar-KW" sz="1400" b="1" dirty="0">
                          <a:solidFill>
                            <a:schemeClr val="tx1"/>
                          </a:solidFill>
                          <a:effectLst/>
                        </a:rPr>
                        <a:t>عدد الحالات عالي ولا يسمح بتتبع و فحص وعزل الحالات</a:t>
                      </a:r>
                      <a:endParaRPr lang="en-US"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342900" marR="0" lvl="0" indent="-342900" algn="r" rtl="1">
                        <a:lnSpc>
                          <a:spcPct val="107000"/>
                        </a:lnSpc>
                        <a:spcBef>
                          <a:spcPts val="0"/>
                        </a:spcBef>
                        <a:spcAft>
                          <a:spcPts val="0"/>
                        </a:spcAft>
                        <a:buFont typeface="Symbol" panose="05050102010706020507" pitchFamily="18" charset="2"/>
                        <a:buChar char=""/>
                      </a:pPr>
                      <a:r>
                        <a:rPr lang="ar-KW" sz="1400" b="1" dirty="0">
                          <a:effectLst/>
                        </a:rPr>
                        <a:t>عدد الحالات عالي ولا يسمح بتتبع و فحص وعزل جميع المخالطين الإيجابية بشكل فعال</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2900" marR="0" lvl="0" indent="-342900" algn="r" rtl="1">
                        <a:lnSpc>
                          <a:spcPct val="107000"/>
                        </a:lnSpc>
                        <a:spcBef>
                          <a:spcPts val="0"/>
                        </a:spcBef>
                        <a:spcAft>
                          <a:spcPts val="0"/>
                        </a:spcAft>
                        <a:buFont typeface="Symbol" panose="05050102010706020507" pitchFamily="18" charset="2"/>
                        <a:buChar char=""/>
                      </a:pPr>
                      <a:r>
                        <a:rPr lang="ar-KW" sz="1400" b="1" dirty="0">
                          <a:effectLst/>
                        </a:rPr>
                        <a:t>عدد الحالات بسيط يسمح بتتبع وعزل اغلب الحالات الإيجابية بشكل مقبول.</a:t>
                      </a:r>
                    </a:p>
                    <a:p>
                      <a:pPr marL="342900" marR="0" lvl="0" indent="-342900" algn="r" rtl="1">
                        <a:lnSpc>
                          <a:spcPct val="107000"/>
                        </a:lnSpc>
                        <a:spcBef>
                          <a:spcPts val="0"/>
                        </a:spcBef>
                        <a:spcAft>
                          <a:spcPts val="0"/>
                        </a:spcAft>
                        <a:buFont typeface="Symbol" panose="05050102010706020507" pitchFamily="18" charset="2"/>
                        <a:buChar char=""/>
                      </a:pPr>
                      <a:r>
                        <a:rPr lang="ar-KW" sz="1400" b="1" dirty="0">
                          <a:effectLst/>
                          <a:latin typeface="Calibri" panose="020F0502020204030204" pitchFamily="34" charset="0"/>
                          <a:ea typeface="Calibri" panose="020F0502020204030204" pitchFamily="34" charset="0"/>
                          <a:cs typeface="Arial" panose="020B0604020202020204" pitchFamily="34" charset="0"/>
                        </a:rPr>
                        <a:t>يتم التوصل الى مصدر العدوى لأغلب الحالات الإيجابية.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42900" marR="0" lvl="0" indent="-342900" algn="r" rtl="1">
                        <a:lnSpc>
                          <a:spcPct val="107000"/>
                        </a:lnSpc>
                        <a:spcBef>
                          <a:spcPts val="0"/>
                        </a:spcBef>
                        <a:spcAft>
                          <a:spcPts val="0"/>
                        </a:spcAft>
                        <a:buFont typeface="Symbol" panose="05050102010706020507" pitchFamily="18" charset="2"/>
                        <a:buChar char=""/>
                      </a:pPr>
                      <a:r>
                        <a:rPr lang="ar-KW" sz="1400" b="1" dirty="0">
                          <a:effectLst/>
                        </a:rPr>
                        <a:t>عدد الحالات بسيط يسمح بتتبع وعزل جميع الحالات الإيجابية بسهولة</a:t>
                      </a:r>
                    </a:p>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r>
                        <a:rPr lang="ar-KW" sz="1400" b="1" dirty="0">
                          <a:effectLst/>
                          <a:latin typeface="Calibri" panose="020F0502020204030204" pitchFamily="34" charset="0"/>
                          <a:ea typeface="Calibri" panose="020F0502020204030204" pitchFamily="34" charset="0"/>
                          <a:cs typeface="+mn-cs"/>
                        </a:rPr>
                        <a:t>يتم التوصل الى مصدر العدوى لأغلب الحالات الإيجابية.</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rtl="1">
                        <a:lnSpc>
                          <a:spcPct val="107000"/>
                        </a:lnSpc>
                        <a:spcBef>
                          <a:spcPts val="0"/>
                        </a:spcBef>
                        <a:spcAft>
                          <a:spcPts val="0"/>
                        </a:spcAft>
                        <a:buFont typeface="Symbol" panose="05050102010706020507" pitchFamily="18" charset="2"/>
                        <a:buNone/>
                      </a:pPr>
                      <a:r>
                        <a:rPr lang="ar-KW" sz="1600" b="1" dirty="0">
                          <a:effectLst/>
                          <a:latin typeface="Calibri" panose="020F0502020204030204" pitchFamily="34" charset="0"/>
                          <a:ea typeface="Calibri" panose="020F0502020204030204" pitchFamily="34" charset="0"/>
                          <a:cs typeface="+mn-cs"/>
                        </a:rPr>
                        <a:t>لا يوجد</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1">
                        <a:lnSpc>
                          <a:spcPct val="107000"/>
                        </a:lnSpc>
                        <a:spcBef>
                          <a:spcPts val="0"/>
                        </a:spcBef>
                        <a:spcAft>
                          <a:spcPts val="0"/>
                        </a:spcAft>
                        <a:buFont typeface="Symbol" panose="05050102010706020507" pitchFamily="18" charset="2"/>
                        <a:buNone/>
                      </a:pPr>
                      <a:r>
                        <a:rPr lang="ar-KW" sz="1600" b="1" dirty="0">
                          <a:effectLst/>
                          <a:latin typeface="Calibri" panose="020F0502020204030204" pitchFamily="34" charset="0"/>
                          <a:ea typeface="Calibri" panose="020F0502020204030204" pitchFamily="34" charset="0"/>
                          <a:cs typeface="Arial" panose="020B0604020202020204" pitchFamily="34" charset="0"/>
                        </a:rPr>
                        <a:t>العبء على نظام الصحة العامة</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2542547"/>
                  </a:ext>
                </a:extLst>
              </a:tr>
            </a:tbl>
          </a:graphicData>
        </a:graphic>
      </p:graphicFrame>
      <p:graphicFrame>
        <p:nvGraphicFramePr>
          <p:cNvPr id="6" name="Content Placeholder 3">
            <a:extLst>
              <a:ext uri="{FF2B5EF4-FFF2-40B4-BE49-F238E27FC236}">
                <a16:creationId xmlns:a16="http://schemas.microsoft.com/office/drawing/2014/main" id="{028F6012-FC5B-4C61-8E2C-5918A9404B28}"/>
              </a:ext>
            </a:extLst>
          </p:cNvPr>
          <p:cNvGraphicFramePr>
            <a:graphicFrameLocks/>
          </p:cNvGraphicFramePr>
          <p:nvPr>
            <p:extLst>
              <p:ext uri="{D42A27DB-BD31-4B8C-83A1-F6EECF244321}">
                <p14:modId xmlns:p14="http://schemas.microsoft.com/office/powerpoint/2010/main" val="2735627311"/>
              </p:ext>
            </p:extLst>
          </p:nvPr>
        </p:nvGraphicFramePr>
        <p:xfrm>
          <a:off x="333080" y="4962940"/>
          <a:ext cx="11534003" cy="1264653"/>
        </p:xfrm>
        <a:graphic>
          <a:graphicData uri="http://schemas.openxmlformats.org/drawingml/2006/table">
            <a:tbl>
              <a:tblPr firstRow="1" firstCol="1" bandRow="1">
                <a:tableStyleId>{5C22544A-7EE6-4342-B048-85BDC9FD1C3A}</a:tableStyleId>
              </a:tblPr>
              <a:tblGrid>
                <a:gridCol w="2066947">
                  <a:extLst>
                    <a:ext uri="{9D8B030D-6E8A-4147-A177-3AD203B41FA5}">
                      <a16:colId xmlns:a16="http://schemas.microsoft.com/office/drawing/2014/main" val="1911725353"/>
                    </a:ext>
                  </a:extLst>
                </a:gridCol>
                <a:gridCol w="2278087">
                  <a:extLst>
                    <a:ext uri="{9D8B030D-6E8A-4147-A177-3AD203B41FA5}">
                      <a16:colId xmlns:a16="http://schemas.microsoft.com/office/drawing/2014/main" val="54606520"/>
                    </a:ext>
                  </a:extLst>
                </a:gridCol>
                <a:gridCol w="2058857">
                  <a:extLst>
                    <a:ext uri="{9D8B030D-6E8A-4147-A177-3AD203B41FA5}">
                      <a16:colId xmlns:a16="http://schemas.microsoft.com/office/drawing/2014/main" val="520622736"/>
                    </a:ext>
                  </a:extLst>
                </a:gridCol>
                <a:gridCol w="2559429">
                  <a:extLst>
                    <a:ext uri="{9D8B030D-6E8A-4147-A177-3AD203B41FA5}">
                      <a16:colId xmlns:a16="http://schemas.microsoft.com/office/drawing/2014/main" val="3022155160"/>
                    </a:ext>
                  </a:extLst>
                </a:gridCol>
                <a:gridCol w="2570683">
                  <a:extLst>
                    <a:ext uri="{9D8B030D-6E8A-4147-A177-3AD203B41FA5}">
                      <a16:colId xmlns:a16="http://schemas.microsoft.com/office/drawing/2014/main" val="774424197"/>
                    </a:ext>
                  </a:extLst>
                </a:gridCol>
              </a:tblGrid>
              <a:tr h="407328">
                <a:tc gridSpan="5">
                  <a:txBody>
                    <a:bodyPr/>
                    <a:lstStyle/>
                    <a:p>
                      <a:pPr marL="0" marR="0" algn="ctr" rtl="1">
                        <a:lnSpc>
                          <a:spcPct val="100000"/>
                        </a:lnSpc>
                        <a:spcBef>
                          <a:spcPts val="0"/>
                        </a:spcBef>
                        <a:spcAft>
                          <a:spcPts val="0"/>
                        </a:spcAft>
                      </a:pPr>
                      <a:r>
                        <a:rPr lang="ar-KW"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يتغير مستوى الحظر على حسب مستوى الخطورة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6521595"/>
                  </a:ext>
                </a:extLst>
              </a:tr>
              <a:tr h="857325">
                <a:tc>
                  <a:txBody>
                    <a:bodyPr/>
                    <a:lstStyle/>
                    <a:p>
                      <a:pPr marL="0" marR="0" algn="ctr">
                        <a:lnSpc>
                          <a:spcPct val="107000"/>
                        </a:lnSpc>
                        <a:spcBef>
                          <a:spcPts val="0"/>
                        </a:spcBef>
                        <a:spcAft>
                          <a:spcPts val="0"/>
                        </a:spcAft>
                      </a:pPr>
                      <a:r>
                        <a:rPr lang="ar-KW" sz="1600" b="1" dirty="0">
                          <a:solidFill>
                            <a:schemeClr val="tx1"/>
                          </a:solidFill>
                          <a:effectLst/>
                        </a:rPr>
                        <a:t>تشديد الاجراءات</a:t>
                      </a:r>
                      <a:endParaRPr lang="ar-KW" sz="1400" b="1" dirty="0">
                        <a:solidFill>
                          <a:schemeClr val="tx1"/>
                        </a:solidFill>
                        <a:effectLst/>
                      </a:endParaRPr>
                    </a:p>
                    <a:p>
                      <a:pPr marL="0" marR="0" algn="ctr">
                        <a:lnSpc>
                          <a:spcPct val="107000"/>
                        </a:lnSpc>
                        <a:spcBef>
                          <a:spcPts val="0"/>
                        </a:spcBef>
                        <a:spcAft>
                          <a:spcPts val="0"/>
                        </a:spcAft>
                      </a:pPr>
                      <a:endParaRPr lang="en-US" sz="1400" b="1" dirty="0">
                        <a:solidFill>
                          <a:schemeClr val="tx1"/>
                        </a:solidFill>
                        <a:effectLst/>
                      </a:endParaRPr>
                    </a:p>
                    <a:p>
                      <a:pPr marL="0" marR="0" algn="ctr">
                        <a:lnSpc>
                          <a:spcPct val="107000"/>
                        </a:lnSpc>
                        <a:spcBef>
                          <a:spcPts val="0"/>
                        </a:spcBef>
                        <a:spcAft>
                          <a:spcPts val="0"/>
                        </a:spcAft>
                      </a:pPr>
                      <a:r>
                        <a:rPr lang="ar-KW"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حظر شامل</a:t>
                      </a:r>
                      <a:endParaRPr lang="en-US"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ar-KW" sz="1600" b="1" dirty="0">
                          <a:effectLst/>
                        </a:rPr>
                        <a:t>الاستمرار بالإجراءات</a:t>
                      </a:r>
                      <a:endParaRPr lang="en-US" sz="1400" b="1" dirty="0">
                        <a:effectLst/>
                      </a:endParaRPr>
                    </a:p>
                    <a:p>
                      <a:pPr marL="0" marR="0" algn="ctr">
                        <a:lnSpc>
                          <a:spcPct val="107000"/>
                        </a:lnSpc>
                        <a:spcBef>
                          <a:spcPts val="0"/>
                        </a:spcBef>
                        <a:spcAft>
                          <a:spcPts val="0"/>
                        </a:spcAft>
                      </a:pPr>
                      <a:r>
                        <a:rPr lang="en-US" sz="1600" b="1" dirty="0">
                          <a:effectLst/>
                        </a:rPr>
                        <a:t> </a:t>
                      </a:r>
                      <a:endParaRPr lang="en-US" sz="1400" b="1" dirty="0">
                        <a:effectLst/>
                      </a:endParaRPr>
                    </a:p>
                    <a:p>
                      <a:pPr marL="0" marR="0" algn="ctr">
                        <a:lnSpc>
                          <a:spcPct val="107000"/>
                        </a:lnSpc>
                        <a:spcBef>
                          <a:spcPts val="0"/>
                        </a:spcBef>
                        <a:spcAft>
                          <a:spcPts val="0"/>
                        </a:spcAft>
                      </a:pPr>
                      <a:r>
                        <a:rPr lang="ar-KW" sz="1600" b="1" dirty="0">
                          <a:effectLst/>
                        </a:rPr>
                        <a:t>حظر جزئي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ar-KW" sz="1600" b="1" dirty="0">
                          <a:effectLst/>
                        </a:rPr>
                        <a:t>تخفيف الاجراءات</a:t>
                      </a:r>
                      <a:endParaRPr lang="en-US" sz="1400" b="1" dirty="0">
                        <a:effectLst/>
                      </a:endParaRPr>
                    </a:p>
                    <a:p>
                      <a:pPr marL="0" marR="0" algn="ctr">
                        <a:lnSpc>
                          <a:spcPct val="107000"/>
                        </a:lnSpc>
                        <a:spcBef>
                          <a:spcPts val="0"/>
                        </a:spcBef>
                        <a:spcAft>
                          <a:spcPts val="0"/>
                        </a:spcAft>
                      </a:pPr>
                      <a:r>
                        <a:rPr lang="en-US" sz="1600" b="1" dirty="0">
                          <a:effectLst/>
                        </a:rPr>
                        <a:t> </a:t>
                      </a:r>
                      <a:endParaRPr lang="en-US" sz="1400" b="1" dirty="0">
                        <a:effectLst/>
                      </a:endParaRPr>
                    </a:p>
                    <a:p>
                      <a:pPr marL="0" marR="0" algn="ctr">
                        <a:lnSpc>
                          <a:spcPct val="107000"/>
                        </a:lnSpc>
                        <a:spcBef>
                          <a:spcPts val="0"/>
                        </a:spcBef>
                        <a:spcAft>
                          <a:spcPts val="0"/>
                        </a:spcAft>
                      </a:pPr>
                      <a:r>
                        <a:rPr lang="ar-KW" sz="1600" b="1" dirty="0">
                          <a:effectLst/>
                          <a:latin typeface="Calibri" panose="020F0502020204030204" pitchFamily="34" charset="0"/>
                          <a:ea typeface="Calibri" panose="020F0502020204030204" pitchFamily="34" charset="0"/>
                          <a:cs typeface="Arial" panose="020B0604020202020204" pitchFamily="34" charset="0"/>
                        </a:rPr>
                        <a:t>فتح جزئي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ar-KW" sz="1600" b="1" dirty="0">
                          <a:effectLst/>
                        </a:rPr>
                        <a:t>تخفيف إضافي في الاجراءات</a:t>
                      </a:r>
                      <a:endParaRPr lang="en-US" sz="1400" b="1" dirty="0">
                        <a:effectLst/>
                      </a:endParaRPr>
                    </a:p>
                    <a:p>
                      <a:pPr marL="0" marR="0" algn="ctr">
                        <a:lnSpc>
                          <a:spcPct val="107000"/>
                        </a:lnSpc>
                        <a:spcBef>
                          <a:spcPts val="0"/>
                        </a:spcBef>
                        <a:spcAft>
                          <a:spcPts val="0"/>
                        </a:spcAft>
                      </a:pPr>
                      <a:r>
                        <a:rPr lang="en-US" sz="1600" b="1" dirty="0">
                          <a:effectLst/>
                        </a:rPr>
                        <a:t> </a:t>
                      </a:r>
                      <a:endParaRPr lang="en-US" sz="1400" b="1" dirty="0">
                        <a:effectLst/>
                      </a:endParaRPr>
                    </a:p>
                    <a:p>
                      <a:pPr marL="0" marR="0" algn="ctr">
                        <a:lnSpc>
                          <a:spcPct val="107000"/>
                        </a:lnSpc>
                        <a:spcBef>
                          <a:spcPts val="0"/>
                        </a:spcBef>
                        <a:spcAft>
                          <a:spcPts val="0"/>
                        </a:spcAft>
                      </a:pPr>
                      <a:r>
                        <a:rPr lang="ar-KW" sz="1600" b="1" dirty="0">
                          <a:effectLst/>
                        </a:rPr>
                        <a:t>فتح</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a:lnSpc>
                          <a:spcPct val="107000"/>
                        </a:lnSpc>
                        <a:spcBef>
                          <a:spcPts val="0"/>
                        </a:spcBef>
                        <a:spcAft>
                          <a:spcPts val="0"/>
                        </a:spcAft>
                      </a:pPr>
                      <a:r>
                        <a:rPr lang="ar-KW" sz="1600" b="1" dirty="0">
                          <a:effectLst/>
                          <a:latin typeface="Calibri" panose="020F0502020204030204" pitchFamily="34" charset="0"/>
                          <a:ea typeface="Calibri" panose="020F0502020204030204" pitchFamily="34" charset="0"/>
                          <a:cs typeface="Arial" panose="020B0604020202020204" pitchFamily="34" charset="0"/>
                        </a:rPr>
                        <a:t>مستوى الحظر</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969137"/>
                  </a:ext>
                </a:extLst>
              </a:tr>
            </a:tbl>
          </a:graphicData>
        </a:graphic>
      </p:graphicFrame>
      <p:sp>
        <p:nvSpPr>
          <p:cNvPr id="7" name="Rectangle 6">
            <a:extLst>
              <a:ext uri="{FF2B5EF4-FFF2-40B4-BE49-F238E27FC236}">
                <a16:creationId xmlns:a16="http://schemas.microsoft.com/office/drawing/2014/main" id="{C9C3247B-E1BE-4D7F-ADB0-EEE94CCC6FC0}"/>
              </a:ext>
            </a:extLst>
          </p:cNvPr>
          <p:cNvSpPr/>
          <p:nvPr/>
        </p:nvSpPr>
        <p:spPr>
          <a:xfrm>
            <a:off x="233680" y="1138139"/>
            <a:ext cx="2252743" cy="5089454"/>
          </a:xfrm>
          <a:prstGeom prst="rect">
            <a:avLst/>
          </a:prstGeom>
          <a:noFill/>
          <a:ln w="1397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9DD58108-6EFC-45DB-9B2D-868C902272DF}"/>
              </a:ext>
            </a:extLst>
          </p:cNvPr>
          <p:cNvSpPr/>
          <p:nvPr/>
        </p:nvSpPr>
        <p:spPr>
          <a:xfrm>
            <a:off x="2153920" y="3429000"/>
            <a:ext cx="843280" cy="563880"/>
          </a:xfrm>
          <a:prstGeom prst="leftArrow">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918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64DF-8DF9-47C3-BDDF-0171022EB314}"/>
              </a:ext>
            </a:extLst>
          </p:cNvPr>
          <p:cNvSpPr>
            <a:spLocks noGrp="1"/>
          </p:cNvSpPr>
          <p:nvPr>
            <p:ph type="title"/>
          </p:nvPr>
        </p:nvSpPr>
        <p:spPr>
          <a:xfrm>
            <a:off x="838200" y="-64082"/>
            <a:ext cx="10515600" cy="1325563"/>
          </a:xfrm>
        </p:spPr>
        <p:txBody>
          <a:bodyPr/>
          <a:lstStyle/>
          <a:p>
            <a:pPr algn="ctr" rtl="1"/>
            <a:r>
              <a:rPr lang="ar-KW" b="1" dirty="0"/>
              <a:t>مؤشرات الخطر </a:t>
            </a:r>
            <a:r>
              <a:rPr lang="en-US" b="1" dirty="0"/>
              <a:t>26/5/2020</a:t>
            </a:r>
          </a:p>
        </p:txBody>
      </p:sp>
      <p:graphicFrame>
        <p:nvGraphicFramePr>
          <p:cNvPr id="5" name="Table 4">
            <a:extLst>
              <a:ext uri="{FF2B5EF4-FFF2-40B4-BE49-F238E27FC236}">
                <a16:creationId xmlns:a16="http://schemas.microsoft.com/office/drawing/2014/main" id="{4B24B618-E696-4C91-87FB-0A5A01A39BEB}"/>
              </a:ext>
            </a:extLst>
          </p:cNvPr>
          <p:cNvGraphicFramePr>
            <a:graphicFrameLocks noGrp="1"/>
          </p:cNvGraphicFramePr>
          <p:nvPr>
            <p:extLst>
              <p:ext uri="{D42A27DB-BD31-4B8C-83A1-F6EECF244321}">
                <p14:modId xmlns:p14="http://schemas.microsoft.com/office/powerpoint/2010/main" val="2773349985"/>
              </p:ext>
            </p:extLst>
          </p:nvPr>
        </p:nvGraphicFramePr>
        <p:xfrm>
          <a:off x="333080" y="1261481"/>
          <a:ext cx="11533800" cy="3451742"/>
        </p:xfrm>
        <a:graphic>
          <a:graphicData uri="http://schemas.openxmlformats.org/drawingml/2006/table">
            <a:tbl>
              <a:tblPr firstRow="1" firstCol="1" bandRow="1">
                <a:tableStyleId>{5C22544A-7EE6-4342-B048-85BDC9FD1C3A}</a:tableStyleId>
              </a:tblPr>
              <a:tblGrid>
                <a:gridCol w="2129327">
                  <a:extLst>
                    <a:ext uri="{9D8B030D-6E8A-4147-A177-3AD203B41FA5}">
                      <a16:colId xmlns:a16="http://schemas.microsoft.com/office/drawing/2014/main" val="141165508"/>
                    </a:ext>
                  </a:extLst>
                </a:gridCol>
                <a:gridCol w="2143065">
                  <a:extLst>
                    <a:ext uri="{9D8B030D-6E8A-4147-A177-3AD203B41FA5}">
                      <a16:colId xmlns:a16="http://schemas.microsoft.com/office/drawing/2014/main" val="2297048393"/>
                    </a:ext>
                  </a:extLst>
                </a:gridCol>
                <a:gridCol w="2173974">
                  <a:extLst>
                    <a:ext uri="{9D8B030D-6E8A-4147-A177-3AD203B41FA5}">
                      <a16:colId xmlns:a16="http://schemas.microsoft.com/office/drawing/2014/main" val="1194041705"/>
                    </a:ext>
                  </a:extLst>
                </a:gridCol>
                <a:gridCol w="2008954">
                  <a:extLst>
                    <a:ext uri="{9D8B030D-6E8A-4147-A177-3AD203B41FA5}">
                      <a16:colId xmlns:a16="http://schemas.microsoft.com/office/drawing/2014/main" val="1823921436"/>
                    </a:ext>
                  </a:extLst>
                </a:gridCol>
                <a:gridCol w="1465773">
                  <a:extLst>
                    <a:ext uri="{9D8B030D-6E8A-4147-A177-3AD203B41FA5}">
                      <a16:colId xmlns:a16="http://schemas.microsoft.com/office/drawing/2014/main" val="2313398922"/>
                    </a:ext>
                  </a:extLst>
                </a:gridCol>
                <a:gridCol w="1612707">
                  <a:extLst>
                    <a:ext uri="{9D8B030D-6E8A-4147-A177-3AD203B41FA5}">
                      <a16:colId xmlns:a16="http://schemas.microsoft.com/office/drawing/2014/main" val="3536064728"/>
                    </a:ext>
                  </a:extLst>
                </a:gridCol>
              </a:tblGrid>
              <a:tr h="455991">
                <a:tc>
                  <a:txBody>
                    <a:bodyPr/>
                    <a:lstStyle/>
                    <a:p>
                      <a:pPr marL="0" marR="0" algn="ctr" rtl="1">
                        <a:lnSpc>
                          <a:spcPct val="107000"/>
                        </a:lnSpc>
                        <a:spcBef>
                          <a:spcPts val="0"/>
                        </a:spcBef>
                        <a:spcAft>
                          <a:spcPts val="0"/>
                        </a:spcAft>
                      </a:pPr>
                      <a:r>
                        <a:rPr lang="en-US" sz="1600" b="1" dirty="0">
                          <a:solidFill>
                            <a:schemeClr val="tx1"/>
                          </a:solidFill>
                          <a:effectLst/>
                        </a:rPr>
                        <a:t>Level 5</a:t>
                      </a: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rtl="1">
                        <a:lnSpc>
                          <a:spcPct val="107000"/>
                        </a:lnSpc>
                        <a:spcBef>
                          <a:spcPts val="0"/>
                        </a:spcBef>
                        <a:spcAft>
                          <a:spcPts val="0"/>
                        </a:spcAft>
                      </a:pPr>
                      <a:r>
                        <a:rPr lang="en-US" sz="1600" b="1" dirty="0">
                          <a:solidFill>
                            <a:schemeClr val="tx1"/>
                          </a:solidFill>
                          <a:effectLst/>
                        </a:rPr>
                        <a:t>Level 4</a:t>
                      </a: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rtl="1">
                        <a:lnSpc>
                          <a:spcPct val="107000"/>
                        </a:lnSpc>
                        <a:spcBef>
                          <a:spcPts val="0"/>
                        </a:spcBef>
                        <a:spcAft>
                          <a:spcPts val="0"/>
                        </a:spcAft>
                      </a:pPr>
                      <a:r>
                        <a:rPr lang="en-US" sz="1600" b="1" dirty="0">
                          <a:solidFill>
                            <a:schemeClr val="tx1"/>
                          </a:solidFill>
                          <a:effectLst/>
                        </a:rPr>
                        <a:t>Level 3</a:t>
                      </a: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en-US" sz="1600" b="1" dirty="0">
                          <a:solidFill>
                            <a:schemeClr val="tx1"/>
                          </a:solidFill>
                          <a:effectLst/>
                        </a:rPr>
                        <a:t>Level 2</a:t>
                      </a: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rtl="1">
                        <a:lnSpc>
                          <a:spcPct val="107000"/>
                        </a:lnSpc>
                        <a:spcBef>
                          <a:spcPts val="0"/>
                        </a:spcBef>
                        <a:spcAft>
                          <a:spcPts val="0"/>
                        </a:spcAft>
                      </a:pPr>
                      <a:r>
                        <a:rPr lang="en-US" sz="1800" b="1" dirty="0">
                          <a:solidFill>
                            <a:schemeClr val="tx1"/>
                          </a:solidFill>
                          <a:effectLst/>
                        </a:rPr>
                        <a:t>Level 1</a:t>
                      </a: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rtl="1">
                        <a:lnSpc>
                          <a:spcPct val="107000"/>
                        </a:lnSpc>
                        <a:spcBef>
                          <a:spcPts val="0"/>
                        </a:spcBef>
                        <a:spcAft>
                          <a:spcPts val="0"/>
                        </a:spcAft>
                      </a:pPr>
                      <a:r>
                        <a:rPr lang="ar-KW"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مراحل الخطر</a:t>
                      </a:r>
                      <a:endPar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529347"/>
                  </a:ext>
                </a:extLst>
              </a:tr>
              <a:tr h="687715">
                <a:tc>
                  <a:txBody>
                    <a:bodyPr/>
                    <a:lstStyle/>
                    <a:p>
                      <a:pPr marL="0" marR="0" indent="0" algn="r" rtl="1">
                        <a:lnSpc>
                          <a:spcPct val="107000"/>
                        </a:lnSpc>
                        <a:spcBef>
                          <a:spcPts val="0"/>
                        </a:spcBef>
                        <a:spcAft>
                          <a:spcPts val="0"/>
                        </a:spcAft>
                        <a:buFont typeface="Arial" panose="020B0604020202020204" pitchFamily="34" charset="0"/>
                        <a:buNone/>
                      </a:pPr>
                      <a:endParaRPr lang="en-US" sz="1400" b="1"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r" rtl="1">
                        <a:lnSpc>
                          <a:spcPct val="107000"/>
                        </a:lnSpc>
                        <a:spcBef>
                          <a:spcPts val="0"/>
                        </a:spcBef>
                        <a:spcAft>
                          <a:spcPts val="0"/>
                        </a:spcAft>
                        <a:buFont typeface="Arial" panose="020B0604020202020204" pitchFamily="34" charset="0"/>
                        <a:buNone/>
                      </a:pPr>
                      <a:endParaRPr lang="en-US" sz="1400" b="1" u="none"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85750" marR="0" indent="-285750" algn="r" rtl="1">
                        <a:lnSpc>
                          <a:spcPct val="107000"/>
                        </a:lnSpc>
                        <a:spcBef>
                          <a:spcPts val="0"/>
                        </a:spcBef>
                        <a:spcAft>
                          <a:spcPts val="0"/>
                        </a:spcAft>
                        <a:buFont typeface="Arial" panose="020B0604020202020204" pitchFamily="34" charset="0"/>
                        <a:buChar char="•"/>
                      </a:pPr>
                      <a:r>
                        <a:rPr lang="ar-KW" sz="1400" b="1" u="none" dirty="0">
                          <a:effectLst/>
                        </a:rPr>
                        <a:t>عدد الحالات الجديدة والوفيات في تناقص</a:t>
                      </a:r>
                      <a:endParaRPr lang="en-US" sz="1400" b="1" u="none"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r" rtl="1">
                        <a:lnSpc>
                          <a:spcPct val="107000"/>
                        </a:lnSpc>
                        <a:spcBef>
                          <a:spcPts val="0"/>
                        </a:spcBef>
                        <a:spcAft>
                          <a:spcPts val="0"/>
                        </a:spcAft>
                        <a:buFont typeface="Arial" panose="020B0604020202020204" pitchFamily="34" charset="0"/>
                        <a:buNone/>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marR="0" lvl="0" indent="-342900" algn="r" rtl="1">
                        <a:lnSpc>
                          <a:spcPct val="107000"/>
                        </a:lnSpc>
                        <a:spcBef>
                          <a:spcPts val="0"/>
                        </a:spcBef>
                        <a:spcAft>
                          <a:spcPts val="0"/>
                        </a:spcAft>
                        <a:buFont typeface="Symbol" panose="05050102010706020507" pitchFamily="18" charset="2"/>
                        <a:buChar char=""/>
                      </a:pPr>
                      <a:r>
                        <a:rPr lang="ar-KW" sz="1600" b="1" dirty="0">
                          <a:effectLst/>
                          <a:latin typeface="Calibri" panose="020F0502020204030204" pitchFamily="34" charset="0"/>
                          <a:ea typeface="Calibri" panose="020F0502020204030204" pitchFamily="34" charset="0"/>
                          <a:cs typeface="+mn-cs"/>
                        </a:rPr>
                        <a:t>لا يوجد</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1">
                        <a:lnSpc>
                          <a:spcPct val="107000"/>
                        </a:lnSpc>
                        <a:spcBef>
                          <a:spcPts val="0"/>
                        </a:spcBef>
                        <a:spcAft>
                          <a:spcPts val="0"/>
                        </a:spcAft>
                        <a:buFont typeface="Symbol" panose="05050102010706020507" pitchFamily="18" charset="2"/>
                        <a:buNone/>
                      </a:pPr>
                      <a:r>
                        <a:rPr lang="ar-KW" sz="1600" b="1" dirty="0">
                          <a:effectLst/>
                          <a:latin typeface="Calibri" panose="020F0502020204030204" pitchFamily="34" charset="0"/>
                          <a:ea typeface="Calibri" panose="020F0502020204030204" pitchFamily="34" charset="0"/>
                          <a:cs typeface="Arial" panose="020B0604020202020204" pitchFamily="34" charset="0"/>
                        </a:rPr>
                        <a:t>انتشار المرض في المجتمع</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4605713"/>
                  </a:ext>
                </a:extLst>
              </a:tr>
              <a:tr h="1154018">
                <a:tc>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342900" marR="0" lvl="0" indent="-342900" algn="r" rtl="1">
                        <a:lnSpc>
                          <a:spcPct val="107000"/>
                        </a:lnSpc>
                        <a:spcBef>
                          <a:spcPts val="0"/>
                        </a:spcBef>
                        <a:spcAft>
                          <a:spcPts val="0"/>
                        </a:spcAft>
                        <a:buFont typeface="Symbol" panose="05050102010706020507" pitchFamily="18" charset="2"/>
                        <a:buChar char=""/>
                      </a:pPr>
                      <a:r>
                        <a:rPr lang="ar-KW" sz="1400" b="1" dirty="0">
                          <a:effectLst/>
                        </a:rPr>
                        <a:t>نسبة شغل الحالات في العناية المركزة لا تزيد عن 50%</a:t>
                      </a:r>
                      <a:endParaRPr lang="en-US" sz="1400" b="1" dirty="0">
                        <a:effectLst/>
                      </a:endParaRPr>
                    </a:p>
                    <a:p>
                      <a:pPr marL="342900" marR="0" lvl="0" indent="-342900" algn="r" rtl="1">
                        <a:lnSpc>
                          <a:spcPct val="107000"/>
                        </a:lnSpc>
                        <a:spcBef>
                          <a:spcPts val="0"/>
                        </a:spcBef>
                        <a:spcAft>
                          <a:spcPts val="0"/>
                        </a:spcAft>
                        <a:buFont typeface="Symbol" panose="05050102010706020507" pitchFamily="18" charset="2"/>
                        <a:buChar char=""/>
                      </a:pPr>
                      <a:r>
                        <a:rPr lang="ar-KW" sz="1400" b="1" dirty="0">
                          <a:effectLst/>
                        </a:rPr>
                        <a:t>هناك شح في وسائل الحماية الشخصية للعاملين في القطاع الصحي</a:t>
                      </a:r>
                      <a:r>
                        <a:rPr lang="en-US" sz="1400" b="1"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2900" marR="0" lvl="0" indent="-342900" algn="r" defTabSz="914400" rtl="1" eaLnBrk="1" fontAlgn="auto" latinLnBrk="0" hangingPunct="1">
                        <a:lnSpc>
                          <a:spcPct val="107000"/>
                        </a:lnSpc>
                        <a:spcBef>
                          <a:spcPts val="0"/>
                        </a:spcBef>
                        <a:spcAft>
                          <a:spcPts val="0"/>
                        </a:spcAft>
                        <a:buClrTx/>
                        <a:buSzTx/>
                        <a:buFont typeface="Symbol" panose="05050102010706020507" pitchFamily="18" charset="2"/>
                        <a:buChar char=""/>
                        <a:tabLst/>
                        <a:defRPr/>
                      </a:pPr>
                      <a:endParaRPr lang="ar-KW" sz="1400" b="1" dirty="0">
                        <a:effectLst/>
                        <a:latin typeface="Calibri" panose="020F0502020204030204" pitchFamily="34" charset="0"/>
                        <a:ea typeface="Calibri" panose="020F0502020204030204" pitchFamily="34" charset="0"/>
                        <a:cs typeface="+mn-cs"/>
                      </a:endParaRPr>
                    </a:p>
                    <a:p>
                      <a:pPr marL="0" marR="0" lvl="0" indent="0" algn="r" rtl="1">
                        <a:lnSpc>
                          <a:spcPct val="107000"/>
                        </a:lnSpc>
                        <a:spcBef>
                          <a:spcPts val="0"/>
                        </a:spcBef>
                        <a:spcAft>
                          <a:spcPts val="0"/>
                        </a:spcAft>
                        <a:buFont typeface="Symbol" panose="05050102010706020507" pitchFamily="18" charset="2"/>
                        <a:buNone/>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rtl="1">
                        <a:lnSpc>
                          <a:spcPct val="107000"/>
                        </a:lnSpc>
                        <a:spcBef>
                          <a:spcPts val="0"/>
                        </a:spcBef>
                        <a:spcAft>
                          <a:spcPts val="0"/>
                        </a:spcAft>
                        <a:buFont typeface="Symbol" panose="05050102010706020507" pitchFamily="18" charset="2"/>
                        <a:buNone/>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marR="0" lvl="0" indent="-342900" algn="r" rtl="1">
                        <a:lnSpc>
                          <a:spcPct val="107000"/>
                        </a:lnSpc>
                        <a:spcBef>
                          <a:spcPts val="0"/>
                        </a:spcBef>
                        <a:spcAft>
                          <a:spcPts val="0"/>
                        </a:spcAft>
                        <a:buFont typeface="Symbol" panose="05050102010706020507" pitchFamily="18" charset="2"/>
                        <a:buChar char=""/>
                      </a:pPr>
                      <a:r>
                        <a:rPr lang="ar-KW" sz="1600" b="1" dirty="0">
                          <a:effectLst/>
                          <a:latin typeface="Calibri" panose="020F0502020204030204" pitchFamily="34" charset="0"/>
                          <a:ea typeface="Calibri" panose="020F0502020204030204" pitchFamily="34" charset="0"/>
                          <a:cs typeface="Arial" panose="020B0604020202020204" pitchFamily="34" charset="0"/>
                        </a:rPr>
                        <a:t>لا يوجد</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1">
                        <a:lnSpc>
                          <a:spcPct val="107000"/>
                        </a:lnSpc>
                        <a:spcBef>
                          <a:spcPts val="0"/>
                        </a:spcBef>
                        <a:spcAft>
                          <a:spcPts val="0"/>
                        </a:spcAft>
                        <a:buFont typeface="Symbol" panose="05050102010706020507" pitchFamily="18" charset="2"/>
                        <a:buNone/>
                      </a:pPr>
                      <a:r>
                        <a:rPr lang="ar-KW" sz="1600" b="1" dirty="0">
                          <a:effectLst/>
                          <a:latin typeface="Calibri" panose="020F0502020204030204" pitchFamily="34" charset="0"/>
                          <a:ea typeface="Calibri" panose="020F0502020204030204" pitchFamily="34" charset="0"/>
                          <a:cs typeface="Arial" panose="020B0604020202020204" pitchFamily="34" charset="0"/>
                        </a:rPr>
                        <a:t>العبء على النظام الصحي</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3144753"/>
                  </a:ext>
                </a:extLst>
              </a:tr>
              <a:tr h="1154018">
                <a:tc>
                  <a:txBody>
                    <a:bodyPr/>
                    <a:lstStyle/>
                    <a:p>
                      <a:pPr marL="0" marR="0" lvl="0" indent="0" algn="r" rtl="1">
                        <a:lnSpc>
                          <a:spcPct val="107000"/>
                        </a:lnSpc>
                        <a:spcBef>
                          <a:spcPts val="0"/>
                        </a:spcBef>
                        <a:spcAft>
                          <a:spcPts val="0"/>
                        </a:spcAft>
                        <a:buFont typeface="Symbol" panose="05050102010706020507" pitchFamily="18" charset="2"/>
                        <a:buNone/>
                      </a:pPr>
                      <a:endParaRPr lang="en-US"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342900" marR="0" lvl="0" indent="-342900" algn="r" rtl="1">
                        <a:lnSpc>
                          <a:spcPct val="107000"/>
                        </a:lnSpc>
                        <a:spcBef>
                          <a:spcPts val="0"/>
                        </a:spcBef>
                        <a:spcAft>
                          <a:spcPts val="0"/>
                        </a:spcAft>
                        <a:buFont typeface="Symbol" panose="05050102010706020507" pitchFamily="18" charset="2"/>
                        <a:buChar char=""/>
                      </a:pPr>
                      <a:r>
                        <a:rPr lang="ar-KW" sz="1400" b="1" dirty="0">
                          <a:effectLst/>
                        </a:rPr>
                        <a:t>عدد الحالات عالي ولا يسمح بتتبع و فحص وعزل جميع المخالطين الإيجابية بشكل فعال</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r" rtl="1">
                        <a:lnSpc>
                          <a:spcPct val="107000"/>
                        </a:lnSpc>
                        <a:spcBef>
                          <a:spcPts val="0"/>
                        </a:spcBef>
                        <a:spcAft>
                          <a:spcPts val="0"/>
                        </a:spcAft>
                        <a:buFont typeface="Symbol" panose="05050102010706020507" pitchFamily="18" charset="2"/>
                        <a:buNone/>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42900" marR="0" lvl="0" indent="-342900" algn="r" rtl="1">
                        <a:lnSpc>
                          <a:spcPct val="107000"/>
                        </a:lnSpc>
                        <a:spcBef>
                          <a:spcPts val="0"/>
                        </a:spcBef>
                        <a:spcAft>
                          <a:spcPts val="0"/>
                        </a:spcAft>
                        <a:buFont typeface="Symbol" panose="05050102010706020507" pitchFamily="18" charset="2"/>
                        <a:buChar char=""/>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marR="0" lvl="0" indent="-342900" algn="r" rtl="1">
                        <a:lnSpc>
                          <a:spcPct val="107000"/>
                        </a:lnSpc>
                        <a:spcBef>
                          <a:spcPts val="0"/>
                        </a:spcBef>
                        <a:spcAft>
                          <a:spcPts val="0"/>
                        </a:spcAft>
                        <a:buFont typeface="Symbol" panose="05050102010706020507" pitchFamily="18" charset="2"/>
                        <a:buChar char=""/>
                      </a:pPr>
                      <a:r>
                        <a:rPr lang="ar-KW" sz="1600" b="1" dirty="0">
                          <a:effectLst/>
                          <a:latin typeface="Calibri" panose="020F0502020204030204" pitchFamily="34" charset="0"/>
                          <a:ea typeface="Calibri" panose="020F0502020204030204" pitchFamily="34" charset="0"/>
                          <a:cs typeface="+mn-cs"/>
                        </a:rPr>
                        <a:t>لا يوجد</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1">
                        <a:lnSpc>
                          <a:spcPct val="107000"/>
                        </a:lnSpc>
                        <a:spcBef>
                          <a:spcPts val="0"/>
                        </a:spcBef>
                        <a:spcAft>
                          <a:spcPts val="0"/>
                        </a:spcAft>
                        <a:buFont typeface="Symbol" panose="05050102010706020507" pitchFamily="18" charset="2"/>
                        <a:buNone/>
                      </a:pPr>
                      <a:r>
                        <a:rPr lang="ar-KW" sz="1600" b="1" dirty="0">
                          <a:effectLst/>
                          <a:latin typeface="Calibri" panose="020F0502020204030204" pitchFamily="34" charset="0"/>
                          <a:ea typeface="Calibri" panose="020F0502020204030204" pitchFamily="34" charset="0"/>
                          <a:cs typeface="Arial" panose="020B0604020202020204" pitchFamily="34" charset="0"/>
                        </a:rPr>
                        <a:t>العبء على نظام الصحة العامة</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421" marR="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2542547"/>
                  </a:ext>
                </a:extLst>
              </a:tr>
            </a:tbl>
          </a:graphicData>
        </a:graphic>
      </p:graphicFrame>
      <p:graphicFrame>
        <p:nvGraphicFramePr>
          <p:cNvPr id="6" name="Content Placeholder 3">
            <a:extLst>
              <a:ext uri="{FF2B5EF4-FFF2-40B4-BE49-F238E27FC236}">
                <a16:creationId xmlns:a16="http://schemas.microsoft.com/office/drawing/2014/main" id="{028F6012-FC5B-4C61-8E2C-5918A9404B28}"/>
              </a:ext>
            </a:extLst>
          </p:cNvPr>
          <p:cNvGraphicFramePr>
            <a:graphicFrameLocks/>
          </p:cNvGraphicFramePr>
          <p:nvPr/>
        </p:nvGraphicFramePr>
        <p:xfrm>
          <a:off x="333080" y="4962940"/>
          <a:ext cx="11534003" cy="1264653"/>
        </p:xfrm>
        <a:graphic>
          <a:graphicData uri="http://schemas.openxmlformats.org/drawingml/2006/table">
            <a:tbl>
              <a:tblPr firstRow="1" firstCol="1" bandRow="1">
                <a:tableStyleId>{5C22544A-7EE6-4342-B048-85BDC9FD1C3A}</a:tableStyleId>
              </a:tblPr>
              <a:tblGrid>
                <a:gridCol w="2066947">
                  <a:extLst>
                    <a:ext uri="{9D8B030D-6E8A-4147-A177-3AD203B41FA5}">
                      <a16:colId xmlns:a16="http://schemas.microsoft.com/office/drawing/2014/main" val="1911725353"/>
                    </a:ext>
                  </a:extLst>
                </a:gridCol>
                <a:gridCol w="2278087">
                  <a:extLst>
                    <a:ext uri="{9D8B030D-6E8A-4147-A177-3AD203B41FA5}">
                      <a16:colId xmlns:a16="http://schemas.microsoft.com/office/drawing/2014/main" val="54606520"/>
                    </a:ext>
                  </a:extLst>
                </a:gridCol>
                <a:gridCol w="2058857">
                  <a:extLst>
                    <a:ext uri="{9D8B030D-6E8A-4147-A177-3AD203B41FA5}">
                      <a16:colId xmlns:a16="http://schemas.microsoft.com/office/drawing/2014/main" val="520622736"/>
                    </a:ext>
                  </a:extLst>
                </a:gridCol>
                <a:gridCol w="2411532">
                  <a:extLst>
                    <a:ext uri="{9D8B030D-6E8A-4147-A177-3AD203B41FA5}">
                      <a16:colId xmlns:a16="http://schemas.microsoft.com/office/drawing/2014/main" val="3022155160"/>
                    </a:ext>
                  </a:extLst>
                </a:gridCol>
                <a:gridCol w="2718580">
                  <a:extLst>
                    <a:ext uri="{9D8B030D-6E8A-4147-A177-3AD203B41FA5}">
                      <a16:colId xmlns:a16="http://schemas.microsoft.com/office/drawing/2014/main" val="774424197"/>
                    </a:ext>
                  </a:extLst>
                </a:gridCol>
              </a:tblGrid>
              <a:tr h="407328">
                <a:tc gridSpan="5">
                  <a:txBody>
                    <a:bodyPr/>
                    <a:lstStyle/>
                    <a:p>
                      <a:pPr marL="0" marR="0" algn="ctr" rtl="1">
                        <a:lnSpc>
                          <a:spcPct val="100000"/>
                        </a:lnSpc>
                        <a:spcBef>
                          <a:spcPts val="0"/>
                        </a:spcBef>
                        <a:spcAft>
                          <a:spcPts val="0"/>
                        </a:spcAft>
                      </a:pPr>
                      <a:r>
                        <a:rPr lang="ar-KW"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يتغير مستوى الحظر على حسب مستوى الخطورة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6521595"/>
                  </a:ext>
                </a:extLst>
              </a:tr>
              <a:tr h="857325">
                <a:tc>
                  <a:txBody>
                    <a:bodyPr/>
                    <a:lstStyle/>
                    <a:p>
                      <a:pPr marL="0" marR="0" algn="ctr">
                        <a:lnSpc>
                          <a:spcPct val="107000"/>
                        </a:lnSpc>
                        <a:spcBef>
                          <a:spcPts val="0"/>
                        </a:spcBef>
                        <a:spcAft>
                          <a:spcPts val="0"/>
                        </a:spcAft>
                      </a:pPr>
                      <a:r>
                        <a:rPr lang="ar-KW" sz="1600" b="1" dirty="0">
                          <a:solidFill>
                            <a:schemeClr val="tx1"/>
                          </a:solidFill>
                          <a:effectLst/>
                        </a:rPr>
                        <a:t>تشديد الاجراءات</a:t>
                      </a:r>
                      <a:endParaRPr lang="ar-KW" sz="1400" b="1" dirty="0">
                        <a:solidFill>
                          <a:schemeClr val="tx1"/>
                        </a:solidFill>
                        <a:effectLst/>
                      </a:endParaRPr>
                    </a:p>
                    <a:p>
                      <a:pPr marL="0" marR="0" algn="ctr">
                        <a:lnSpc>
                          <a:spcPct val="107000"/>
                        </a:lnSpc>
                        <a:spcBef>
                          <a:spcPts val="0"/>
                        </a:spcBef>
                        <a:spcAft>
                          <a:spcPts val="0"/>
                        </a:spcAft>
                      </a:pPr>
                      <a:endParaRPr lang="en-US" sz="1400" b="1" dirty="0">
                        <a:solidFill>
                          <a:schemeClr val="tx1"/>
                        </a:solidFill>
                        <a:effectLst/>
                      </a:endParaRPr>
                    </a:p>
                    <a:p>
                      <a:pPr marL="0" marR="0" algn="ctr">
                        <a:lnSpc>
                          <a:spcPct val="107000"/>
                        </a:lnSpc>
                        <a:spcBef>
                          <a:spcPts val="0"/>
                        </a:spcBef>
                        <a:spcAft>
                          <a:spcPts val="0"/>
                        </a:spcAft>
                      </a:pPr>
                      <a:r>
                        <a:rPr lang="ar-KW"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حظر شامل</a:t>
                      </a:r>
                      <a:endParaRPr lang="en-US"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ar-KW" sz="1600" b="1" dirty="0">
                          <a:effectLst/>
                        </a:rPr>
                        <a:t>الاستمرار بالإجراءات</a:t>
                      </a:r>
                      <a:endParaRPr lang="en-US" sz="1400" b="1" dirty="0">
                        <a:effectLst/>
                      </a:endParaRPr>
                    </a:p>
                    <a:p>
                      <a:pPr marL="0" marR="0" algn="ctr">
                        <a:lnSpc>
                          <a:spcPct val="107000"/>
                        </a:lnSpc>
                        <a:spcBef>
                          <a:spcPts val="0"/>
                        </a:spcBef>
                        <a:spcAft>
                          <a:spcPts val="0"/>
                        </a:spcAft>
                      </a:pPr>
                      <a:r>
                        <a:rPr lang="en-US" sz="1600" b="1" dirty="0">
                          <a:effectLst/>
                        </a:rPr>
                        <a:t> </a:t>
                      </a:r>
                      <a:endParaRPr lang="en-US" sz="1400" b="1" dirty="0">
                        <a:effectLst/>
                      </a:endParaRPr>
                    </a:p>
                    <a:p>
                      <a:pPr marL="0" marR="0" algn="ctr">
                        <a:lnSpc>
                          <a:spcPct val="107000"/>
                        </a:lnSpc>
                        <a:spcBef>
                          <a:spcPts val="0"/>
                        </a:spcBef>
                        <a:spcAft>
                          <a:spcPts val="0"/>
                        </a:spcAft>
                      </a:pPr>
                      <a:r>
                        <a:rPr lang="ar-KW" sz="1600" b="1" dirty="0">
                          <a:effectLst/>
                        </a:rPr>
                        <a:t>حظر جزئي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ar-KW" sz="1600" b="1" dirty="0">
                          <a:effectLst/>
                        </a:rPr>
                        <a:t>تخفيف الاجراءات</a:t>
                      </a:r>
                      <a:endParaRPr lang="en-US" sz="1400" b="1" dirty="0">
                        <a:effectLst/>
                      </a:endParaRPr>
                    </a:p>
                    <a:p>
                      <a:pPr marL="0" marR="0" algn="ctr">
                        <a:lnSpc>
                          <a:spcPct val="107000"/>
                        </a:lnSpc>
                        <a:spcBef>
                          <a:spcPts val="0"/>
                        </a:spcBef>
                        <a:spcAft>
                          <a:spcPts val="0"/>
                        </a:spcAft>
                      </a:pPr>
                      <a:r>
                        <a:rPr lang="en-US" sz="1600" b="1" dirty="0">
                          <a:effectLst/>
                        </a:rPr>
                        <a:t> </a:t>
                      </a:r>
                      <a:endParaRPr lang="en-US" sz="1400" b="1" dirty="0">
                        <a:effectLst/>
                      </a:endParaRPr>
                    </a:p>
                    <a:p>
                      <a:pPr marL="0" marR="0" algn="ctr">
                        <a:lnSpc>
                          <a:spcPct val="107000"/>
                        </a:lnSpc>
                        <a:spcBef>
                          <a:spcPts val="0"/>
                        </a:spcBef>
                        <a:spcAft>
                          <a:spcPts val="0"/>
                        </a:spcAft>
                      </a:pPr>
                      <a:r>
                        <a:rPr lang="ar-KW" sz="1600" b="1" dirty="0">
                          <a:effectLst/>
                          <a:latin typeface="Calibri" panose="020F0502020204030204" pitchFamily="34" charset="0"/>
                          <a:ea typeface="Calibri" panose="020F0502020204030204" pitchFamily="34" charset="0"/>
                          <a:cs typeface="Arial" panose="020B0604020202020204" pitchFamily="34" charset="0"/>
                        </a:rPr>
                        <a:t>فتح جزئي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ar-KW" sz="1600" b="1" dirty="0">
                          <a:effectLst/>
                        </a:rPr>
                        <a:t>تخفيف إضافي في الاجراءات</a:t>
                      </a:r>
                      <a:endParaRPr lang="en-US" sz="1400" b="1" dirty="0">
                        <a:effectLst/>
                      </a:endParaRPr>
                    </a:p>
                    <a:p>
                      <a:pPr marL="0" marR="0" algn="ctr">
                        <a:lnSpc>
                          <a:spcPct val="107000"/>
                        </a:lnSpc>
                        <a:spcBef>
                          <a:spcPts val="0"/>
                        </a:spcBef>
                        <a:spcAft>
                          <a:spcPts val="0"/>
                        </a:spcAft>
                      </a:pPr>
                      <a:r>
                        <a:rPr lang="en-US" sz="1600" b="1" dirty="0">
                          <a:effectLst/>
                        </a:rPr>
                        <a:t> </a:t>
                      </a:r>
                      <a:endParaRPr lang="en-US" sz="1400" b="1" dirty="0">
                        <a:effectLst/>
                      </a:endParaRPr>
                    </a:p>
                    <a:p>
                      <a:pPr marL="0" marR="0" algn="ctr">
                        <a:lnSpc>
                          <a:spcPct val="107000"/>
                        </a:lnSpc>
                        <a:spcBef>
                          <a:spcPts val="0"/>
                        </a:spcBef>
                        <a:spcAft>
                          <a:spcPts val="0"/>
                        </a:spcAft>
                      </a:pPr>
                      <a:r>
                        <a:rPr lang="ar-KW" sz="1600" b="1" dirty="0">
                          <a:effectLst/>
                        </a:rPr>
                        <a:t>فتح</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algn="ctr">
                        <a:lnSpc>
                          <a:spcPct val="107000"/>
                        </a:lnSpc>
                        <a:spcBef>
                          <a:spcPts val="0"/>
                        </a:spcBef>
                        <a:spcAft>
                          <a:spcPts val="0"/>
                        </a:spcAft>
                      </a:pPr>
                      <a:r>
                        <a:rPr lang="ar-KW" sz="1600" b="1" dirty="0">
                          <a:effectLst/>
                          <a:latin typeface="Calibri" panose="020F0502020204030204" pitchFamily="34" charset="0"/>
                          <a:ea typeface="Calibri" panose="020F0502020204030204" pitchFamily="34" charset="0"/>
                          <a:cs typeface="Arial" panose="020B0604020202020204" pitchFamily="34" charset="0"/>
                        </a:rPr>
                        <a:t>مستوى الحظر</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969137"/>
                  </a:ext>
                </a:extLst>
              </a:tr>
            </a:tbl>
          </a:graphicData>
        </a:graphic>
      </p:graphicFrame>
      <p:sp>
        <p:nvSpPr>
          <p:cNvPr id="4" name="Rectangle 3">
            <a:extLst>
              <a:ext uri="{FF2B5EF4-FFF2-40B4-BE49-F238E27FC236}">
                <a16:creationId xmlns:a16="http://schemas.microsoft.com/office/drawing/2014/main" id="{548BC262-B3CA-46E5-A541-5472F9D4F6C2}"/>
              </a:ext>
            </a:extLst>
          </p:cNvPr>
          <p:cNvSpPr/>
          <p:nvPr/>
        </p:nvSpPr>
        <p:spPr>
          <a:xfrm>
            <a:off x="2438400" y="1261481"/>
            <a:ext cx="4409661" cy="4966112"/>
          </a:xfrm>
          <a:prstGeom prst="rect">
            <a:avLst/>
          </a:prstGeom>
          <a:noFill/>
          <a:ln w="1397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094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E834-71ED-491F-83F3-B05532412748}"/>
              </a:ext>
            </a:extLst>
          </p:cNvPr>
          <p:cNvSpPr>
            <a:spLocks noGrp="1"/>
          </p:cNvSpPr>
          <p:nvPr>
            <p:ph type="title"/>
          </p:nvPr>
        </p:nvSpPr>
        <p:spPr/>
        <p:txBody>
          <a:bodyPr/>
          <a:lstStyle/>
          <a:p>
            <a:pPr algn="ctr"/>
            <a:r>
              <a:rPr lang="ar-KW" dirty="0">
                <a:solidFill>
                  <a:srgbClr val="C00000"/>
                </a:solidFill>
              </a:rPr>
              <a:t>نتائج تقييم مؤشرات الخطر</a:t>
            </a:r>
            <a:endParaRPr lang="en-US" dirty="0">
              <a:solidFill>
                <a:srgbClr val="C00000"/>
              </a:solidFill>
            </a:endParaRPr>
          </a:p>
        </p:txBody>
      </p:sp>
      <p:sp>
        <p:nvSpPr>
          <p:cNvPr id="3" name="Content Placeholder 2">
            <a:extLst>
              <a:ext uri="{FF2B5EF4-FFF2-40B4-BE49-F238E27FC236}">
                <a16:creationId xmlns:a16="http://schemas.microsoft.com/office/drawing/2014/main" id="{81FD2EE8-3BF8-4F14-B8C1-6D8CC5D7E066}"/>
              </a:ext>
            </a:extLst>
          </p:cNvPr>
          <p:cNvSpPr>
            <a:spLocks noGrp="1"/>
          </p:cNvSpPr>
          <p:nvPr>
            <p:ph idx="1"/>
          </p:nvPr>
        </p:nvSpPr>
        <p:spPr/>
        <p:txBody>
          <a:bodyPr>
            <a:normAutofit/>
          </a:bodyPr>
          <a:lstStyle/>
          <a:p>
            <a:pPr algn="r" rtl="1">
              <a:lnSpc>
                <a:spcPct val="150000"/>
              </a:lnSpc>
            </a:pPr>
            <a:r>
              <a:rPr lang="ar-KW" b="1" dirty="0"/>
              <a:t>الاتجاه الى الحظر الجزئي</a:t>
            </a:r>
          </a:p>
          <a:p>
            <a:pPr algn="r" rtl="1">
              <a:lnSpc>
                <a:spcPct val="150000"/>
              </a:lnSpc>
            </a:pPr>
            <a:r>
              <a:rPr lang="ar-KW" b="1" dirty="0"/>
              <a:t>التشدد في اتباع الارشادات الصحية</a:t>
            </a:r>
          </a:p>
          <a:p>
            <a:pPr algn="r" rtl="1">
              <a:lnSpc>
                <a:spcPct val="150000"/>
              </a:lnSpc>
            </a:pPr>
            <a:r>
              <a:rPr lang="ar-KW" b="1" dirty="0"/>
              <a:t>متابعة دورية لمؤشرات الخطر</a:t>
            </a:r>
          </a:p>
          <a:p>
            <a:pPr algn="r" rtl="1">
              <a:lnSpc>
                <a:spcPct val="150000"/>
              </a:lnSpc>
            </a:pPr>
            <a:r>
              <a:rPr lang="ar-KW" b="1" dirty="0"/>
              <a:t>التعامل مع افتتاح الأنشطة بشكل تدريجي ومرن وان يعتمد اتجاه الفتح والأغلاق على المؤشرات الصحية والتوصيات والأدلة الصادرة من وزارة الصحة.</a:t>
            </a:r>
          </a:p>
          <a:p>
            <a:pPr algn="r" rtl="1"/>
            <a:endParaRPr lang="ar-KW" b="1" dirty="0"/>
          </a:p>
          <a:p>
            <a:pPr marL="0" indent="0" algn="r" rtl="1">
              <a:buNone/>
            </a:pPr>
            <a:endParaRPr lang="en-US" b="1" dirty="0"/>
          </a:p>
        </p:txBody>
      </p:sp>
    </p:spTree>
    <p:extLst>
      <p:ext uri="{BB962C8B-B14F-4D97-AF65-F5344CB8AC3E}">
        <p14:creationId xmlns:p14="http://schemas.microsoft.com/office/powerpoint/2010/main" val="50177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768C-2A5C-4A5C-B803-B649211791B0}"/>
              </a:ext>
            </a:extLst>
          </p:cNvPr>
          <p:cNvSpPr>
            <a:spLocks noGrp="1"/>
          </p:cNvSpPr>
          <p:nvPr>
            <p:ph type="title"/>
          </p:nvPr>
        </p:nvSpPr>
        <p:spPr/>
        <p:txBody>
          <a:bodyPr/>
          <a:lstStyle/>
          <a:p>
            <a:pPr algn="ctr"/>
            <a:r>
              <a:rPr lang="ar-KW" dirty="0"/>
              <a:t>الاشتراطات الصحية العامة في مناطق العمل</a:t>
            </a:r>
            <a:endParaRPr lang="en-US" dirty="0"/>
          </a:p>
        </p:txBody>
      </p:sp>
      <p:graphicFrame>
        <p:nvGraphicFramePr>
          <p:cNvPr id="12" name="Table 11">
            <a:extLst>
              <a:ext uri="{FF2B5EF4-FFF2-40B4-BE49-F238E27FC236}">
                <a16:creationId xmlns:a16="http://schemas.microsoft.com/office/drawing/2014/main" id="{F4BB65A3-C7C5-4991-8E35-10D75B0DE008}"/>
              </a:ext>
            </a:extLst>
          </p:cNvPr>
          <p:cNvGraphicFramePr>
            <a:graphicFrameLocks noGrp="1"/>
          </p:cNvGraphicFramePr>
          <p:nvPr/>
        </p:nvGraphicFramePr>
        <p:xfrm>
          <a:off x="838200" y="1950195"/>
          <a:ext cx="10820400" cy="4491877"/>
        </p:xfrm>
        <a:graphic>
          <a:graphicData uri="http://schemas.openxmlformats.org/drawingml/2006/table">
            <a:tbl>
              <a:tblPr>
                <a:tableStyleId>{21E4AEA4-8DFA-4A89-87EB-49C32662AFE0}</a:tableStyleId>
              </a:tblPr>
              <a:tblGrid>
                <a:gridCol w="10820400">
                  <a:extLst>
                    <a:ext uri="{9D8B030D-6E8A-4147-A177-3AD203B41FA5}">
                      <a16:colId xmlns:a16="http://schemas.microsoft.com/office/drawing/2014/main" val="3638529982"/>
                    </a:ext>
                  </a:extLst>
                </a:gridCol>
              </a:tblGrid>
              <a:tr h="613616">
                <a:tc>
                  <a:txBody>
                    <a:bodyPr/>
                    <a:lstStyle/>
                    <a:p>
                      <a:pPr algn="r" rtl="1" fontAlgn="ctr">
                        <a:lnSpc>
                          <a:spcPct val="150000"/>
                        </a:lnSpc>
                        <a:buClr>
                          <a:srgbClr val="000000"/>
                        </a:buClr>
                        <a:buSzPts val="2000"/>
                        <a:buFont typeface="Arial" panose="020B0604020202020204" pitchFamily="34" charset="0"/>
                        <a:buNone/>
                      </a:pPr>
                      <a:r>
                        <a:rPr lang="ar-KW" sz="2000" b="1" u="none" strike="noStrike" dirty="0">
                          <a:effectLst/>
                        </a:rPr>
                        <a:t> يجب إعادة هندسة أماكن العمل حتى لا تقل المسافة بين العاملين عن 2 متر (10 متر مربع لكل شخص)</a:t>
                      </a:r>
                      <a:endParaRPr lang="ar-KW" sz="2000" b="1" i="0" u="none" strike="noStrike" dirty="0">
                        <a:solidFill>
                          <a:srgbClr val="000000"/>
                        </a:solidFill>
                        <a:effectLst/>
                        <a:latin typeface="Arial" panose="020B0604020202020204" pitchFamily="34" charset="0"/>
                      </a:endParaRPr>
                    </a:p>
                  </a:txBody>
                  <a:tcPr marL="904" marR="904" marT="904" marB="0" anchor="ctr"/>
                </a:tc>
                <a:extLst>
                  <a:ext uri="{0D108BD9-81ED-4DB2-BD59-A6C34878D82A}">
                    <a16:rowId xmlns:a16="http://schemas.microsoft.com/office/drawing/2014/main" val="3868686112"/>
                  </a:ext>
                </a:extLst>
              </a:tr>
              <a:tr h="358355">
                <a:tc>
                  <a:txBody>
                    <a:bodyPr/>
                    <a:lstStyle/>
                    <a:p>
                      <a:pPr algn="r" rtl="1" fontAlgn="ctr">
                        <a:lnSpc>
                          <a:spcPct val="150000"/>
                        </a:lnSpc>
                        <a:buClr>
                          <a:srgbClr val="000000"/>
                        </a:buClr>
                        <a:buSzPts val="1700"/>
                        <a:buFont typeface="Arial" panose="020B0604020202020204" pitchFamily="34" charset="0"/>
                        <a:buNone/>
                      </a:pPr>
                      <a:r>
                        <a:rPr lang="ar-KW" sz="2000" b="1" u="none" strike="noStrike" dirty="0">
                          <a:effectLst/>
                        </a:rPr>
                        <a:t> فصل وابعاد المكاتب والكراسي وباقي الأثاث (مسافة لا تقل عن 2 متر)</a:t>
                      </a:r>
                      <a:endParaRPr lang="ar-KW" sz="2000" b="1" i="0" u="none" strike="noStrike" dirty="0">
                        <a:solidFill>
                          <a:srgbClr val="000000"/>
                        </a:solidFill>
                        <a:effectLst/>
                        <a:latin typeface="Arial" panose="020B0604020202020204" pitchFamily="34" charset="0"/>
                      </a:endParaRPr>
                    </a:p>
                  </a:txBody>
                  <a:tcPr marL="904" marR="904" marT="904" marB="0" anchor="ctr"/>
                </a:tc>
                <a:extLst>
                  <a:ext uri="{0D108BD9-81ED-4DB2-BD59-A6C34878D82A}">
                    <a16:rowId xmlns:a16="http://schemas.microsoft.com/office/drawing/2014/main" val="331694255"/>
                  </a:ext>
                </a:extLst>
              </a:tr>
              <a:tr h="358355">
                <a:tc>
                  <a:txBody>
                    <a:bodyPr/>
                    <a:lstStyle/>
                    <a:p>
                      <a:pPr algn="r" rtl="1" fontAlgn="ctr">
                        <a:lnSpc>
                          <a:spcPct val="150000"/>
                        </a:lnSpc>
                        <a:buClr>
                          <a:srgbClr val="000000"/>
                        </a:buClr>
                        <a:buSzPts val="1700"/>
                        <a:buFont typeface="Arial" panose="020B0604020202020204" pitchFamily="34" charset="0"/>
                        <a:buNone/>
                      </a:pPr>
                      <a:r>
                        <a:rPr lang="ar-KW" sz="2000" b="1" u="none" strike="noStrike" dirty="0">
                          <a:effectLst/>
                        </a:rPr>
                        <a:t> التأكد من اتاحة الممرات للتباعد بمسافة 2 متر على الأقل</a:t>
                      </a:r>
                      <a:endParaRPr lang="ar-KW" sz="2000" b="1" i="0" u="none" strike="noStrike" dirty="0">
                        <a:solidFill>
                          <a:srgbClr val="000000"/>
                        </a:solidFill>
                        <a:effectLst/>
                        <a:latin typeface="Arial" panose="020B0604020202020204" pitchFamily="34" charset="0"/>
                      </a:endParaRPr>
                    </a:p>
                  </a:txBody>
                  <a:tcPr marL="904" marR="904" marT="904" marB="0" anchor="ctr"/>
                </a:tc>
                <a:extLst>
                  <a:ext uri="{0D108BD9-81ED-4DB2-BD59-A6C34878D82A}">
                    <a16:rowId xmlns:a16="http://schemas.microsoft.com/office/drawing/2014/main" val="64479786"/>
                  </a:ext>
                </a:extLst>
              </a:tr>
              <a:tr h="358355">
                <a:tc>
                  <a:txBody>
                    <a:bodyPr/>
                    <a:lstStyle/>
                    <a:p>
                      <a:pPr algn="r" rtl="1" fontAlgn="ctr">
                        <a:lnSpc>
                          <a:spcPct val="150000"/>
                        </a:lnSpc>
                        <a:buClr>
                          <a:srgbClr val="000000"/>
                        </a:buClr>
                        <a:buSzPts val="2000"/>
                        <a:buFont typeface="Arial" panose="020B0604020202020204" pitchFamily="34" charset="0"/>
                        <a:buNone/>
                      </a:pPr>
                      <a:r>
                        <a:rPr lang="ar-KW" sz="2000" b="1" u="none" strike="noStrike" dirty="0">
                          <a:effectLst/>
                        </a:rPr>
                        <a:t> منع التجمعات في غرف الاستراحة و دور العبادة بكل اشكالها</a:t>
                      </a:r>
                      <a:endParaRPr lang="ar-KW" sz="2000" b="1" i="0" u="none" strike="noStrike" dirty="0">
                        <a:solidFill>
                          <a:srgbClr val="000000"/>
                        </a:solidFill>
                        <a:effectLst/>
                        <a:latin typeface="Arial" panose="020B0604020202020204" pitchFamily="34" charset="0"/>
                      </a:endParaRPr>
                    </a:p>
                  </a:txBody>
                  <a:tcPr marL="904" marR="904" marT="904" marB="0" anchor="ctr"/>
                </a:tc>
                <a:extLst>
                  <a:ext uri="{0D108BD9-81ED-4DB2-BD59-A6C34878D82A}">
                    <a16:rowId xmlns:a16="http://schemas.microsoft.com/office/drawing/2014/main" val="2523870010"/>
                  </a:ext>
                </a:extLst>
              </a:tr>
              <a:tr h="1118329">
                <a:tc>
                  <a:txBody>
                    <a:bodyPr/>
                    <a:lstStyle/>
                    <a:p>
                      <a:pPr algn="r" rtl="1" fontAlgn="ctr">
                        <a:lnSpc>
                          <a:spcPct val="150000"/>
                        </a:lnSpc>
                        <a:buClr>
                          <a:srgbClr val="000000"/>
                        </a:buClr>
                        <a:buSzPts val="2000"/>
                        <a:buFont typeface="Arial" panose="020B0604020202020204" pitchFamily="34" charset="0"/>
                        <a:buNone/>
                      </a:pPr>
                      <a:r>
                        <a:rPr lang="ar-KW" sz="2000" b="1" u="none" strike="noStrike" dirty="0">
                          <a:effectLst/>
                        </a:rPr>
                        <a:t> منع الاكل والشرب للمجموعات في أماكن العمل وغيرها على ان يكون استهلاك الطعام بشكل فردي وباستخدام أواني ذات الاستعمال الواحد او الاواني الخاصة لكل شخص والتي يتم غسلها في المنزل</a:t>
                      </a:r>
                      <a:endParaRPr lang="ar-KW" sz="2000" b="1" i="0" u="none" strike="noStrike" dirty="0">
                        <a:solidFill>
                          <a:srgbClr val="000000"/>
                        </a:solidFill>
                        <a:effectLst/>
                        <a:latin typeface="Arial" panose="020B0604020202020204" pitchFamily="34" charset="0"/>
                      </a:endParaRPr>
                    </a:p>
                  </a:txBody>
                  <a:tcPr marL="904" marR="904" marT="904" marB="0" anchor="ctr"/>
                </a:tc>
                <a:extLst>
                  <a:ext uri="{0D108BD9-81ED-4DB2-BD59-A6C34878D82A}">
                    <a16:rowId xmlns:a16="http://schemas.microsoft.com/office/drawing/2014/main" val="459060279"/>
                  </a:ext>
                </a:extLst>
              </a:tr>
              <a:tr h="469412">
                <a:tc>
                  <a:txBody>
                    <a:bodyPr/>
                    <a:lstStyle/>
                    <a:p>
                      <a:pPr algn="r" rtl="1" fontAlgn="ctr">
                        <a:lnSpc>
                          <a:spcPct val="150000"/>
                        </a:lnSpc>
                        <a:buClr>
                          <a:srgbClr val="000000"/>
                        </a:buClr>
                        <a:buSzPts val="2000"/>
                        <a:buFont typeface="Arial" panose="020B0604020202020204" pitchFamily="34" charset="0"/>
                        <a:buNone/>
                      </a:pPr>
                      <a:r>
                        <a:rPr lang="ar-KW" sz="2000" b="1" u="none" strike="noStrike" dirty="0">
                          <a:effectLst/>
                        </a:rPr>
                        <a:t> توفير اللوحات الارشادية للتباعد والأدوات البصرية في كل محل عمل (مثل الملصقات الأرضية الملونة)</a:t>
                      </a:r>
                      <a:endParaRPr lang="ar-KW" sz="2000" b="1" i="0" u="none" strike="noStrike" dirty="0">
                        <a:solidFill>
                          <a:srgbClr val="000000"/>
                        </a:solidFill>
                        <a:effectLst/>
                        <a:latin typeface="Arial" panose="020B0604020202020204" pitchFamily="34" charset="0"/>
                      </a:endParaRPr>
                    </a:p>
                  </a:txBody>
                  <a:tcPr marL="904" marR="904" marT="904" marB="0" anchor="ctr"/>
                </a:tc>
                <a:extLst>
                  <a:ext uri="{0D108BD9-81ED-4DB2-BD59-A6C34878D82A}">
                    <a16:rowId xmlns:a16="http://schemas.microsoft.com/office/drawing/2014/main" val="1333200600"/>
                  </a:ext>
                </a:extLst>
              </a:tr>
              <a:tr h="270757">
                <a:tc>
                  <a:txBody>
                    <a:bodyPr/>
                    <a:lstStyle/>
                    <a:p>
                      <a:pPr algn="r" rtl="1" fontAlgn="ctr">
                        <a:lnSpc>
                          <a:spcPct val="150000"/>
                        </a:lnSpc>
                        <a:buClr>
                          <a:srgbClr val="000000"/>
                        </a:buClr>
                        <a:buSzPts val="2000"/>
                        <a:buFont typeface="Arial" panose="020B0604020202020204" pitchFamily="34" charset="0"/>
                        <a:buNone/>
                      </a:pPr>
                      <a:r>
                        <a:rPr lang="ar-KW" sz="2000" b="1" u="none" strike="noStrike" dirty="0">
                          <a:effectLst/>
                        </a:rPr>
                        <a:t> الالتزام بتوفير التدريب على التباعد وعلى الطريقة ارتداء وخلع وسائل الوقاية الشخصية</a:t>
                      </a:r>
                      <a:endParaRPr lang="ar-KW" sz="2000" b="1" i="0" u="none" strike="noStrike" dirty="0">
                        <a:solidFill>
                          <a:srgbClr val="000000"/>
                        </a:solidFill>
                        <a:effectLst/>
                        <a:latin typeface="Arial" panose="020B0604020202020204" pitchFamily="34" charset="0"/>
                      </a:endParaRPr>
                    </a:p>
                  </a:txBody>
                  <a:tcPr marL="904" marR="904" marT="904" marB="0" anchor="ctr"/>
                </a:tc>
                <a:extLst>
                  <a:ext uri="{0D108BD9-81ED-4DB2-BD59-A6C34878D82A}">
                    <a16:rowId xmlns:a16="http://schemas.microsoft.com/office/drawing/2014/main" val="1151875090"/>
                  </a:ext>
                </a:extLst>
              </a:tr>
              <a:tr h="270757">
                <a:tc>
                  <a:txBody>
                    <a:bodyPr/>
                    <a:lstStyle/>
                    <a:p>
                      <a:pPr algn="r" rtl="1" fontAlgn="ctr">
                        <a:lnSpc>
                          <a:spcPct val="150000"/>
                        </a:lnSpc>
                        <a:buClr>
                          <a:srgbClr val="000000"/>
                        </a:buClr>
                        <a:buSzPts val="2000"/>
                        <a:buFont typeface="Arial" panose="020B0604020202020204" pitchFamily="34" charset="0"/>
                        <a:buNone/>
                      </a:pPr>
                      <a:r>
                        <a:rPr lang="ar-KW" sz="2000" b="1" i="0" u="none" strike="noStrike" dirty="0">
                          <a:solidFill>
                            <a:srgbClr val="000000"/>
                          </a:solidFill>
                          <a:effectLst/>
                          <a:latin typeface="Arial" panose="020B0604020202020204" pitchFamily="34" charset="0"/>
                        </a:rPr>
                        <a:t>الحد من الاتصال الجسدي ما بين العاملين وكذلك مع المراجعين </a:t>
                      </a:r>
                    </a:p>
                  </a:txBody>
                  <a:tcPr marL="904" marR="904" marT="904" marB="0" anchor="ctr"/>
                </a:tc>
                <a:extLst>
                  <a:ext uri="{0D108BD9-81ED-4DB2-BD59-A6C34878D82A}">
                    <a16:rowId xmlns:a16="http://schemas.microsoft.com/office/drawing/2014/main" val="3764705934"/>
                  </a:ext>
                </a:extLst>
              </a:tr>
            </a:tbl>
          </a:graphicData>
        </a:graphic>
      </p:graphicFrame>
      <p:sp>
        <p:nvSpPr>
          <p:cNvPr id="13" name="TextBox 12">
            <a:extLst>
              <a:ext uri="{FF2B5EF4-FFF2-40B4-BE49-F238E27FC236}">
                <a16:creationId xmlns:a16="http://schemas.microsoft.com/office/drawing/2014/main" id="{BD6EF820-BD0D-4EE5-B758-D49A8292979E}"/>
              </a:ext>
            </a:extLst>
          </p:cNvPr>
          <p:cNvSpPr txBox="1"/>
          <p:nvPr/>
        </p:nvSpPr>
        <p:spPr>
          <a:xfrm>
            <a:off x="9442557" y="1524000"/>
            <a:ext cx="2254143" cy="461665"/>
          </a:xfrm>
          <a:prstGeom prst="rect">
            <a:avLst/>
          </a:prstGeom>
          <a:noFill/>
        </p:spPr>
        <p:txBody>
          <a:bodyPr wrap="none" rtlCol="0">
            <a:spAutoFit/>
          </a:bodyPr>
          <a:lstStyle/>
          <a:p>
            <a:pPr algn="r" rtl="1"/>
            <a:r>
              <a:rPr lang="ar-KW" sz="2400" b="1" dirty="0">
                <a:solidFill>
                  <a:srgbClr val="C00000"/>
                </a:solidFill>
              </a:rPr>
              <a:t>١- اشتراطات التباعد</a:t>
            </a:r>
            <a:endParaRPr lang="en-US" sz="2400" b="1" dirty="0">
              <a:solidFill>
                <a:srgbClr val="C00000"/>
              </a:solidFill>
            </a:endParaRPr>
          </a:p>
        </p:txBody>
      </p:sp>
    </p:spTree>
    <p:extLst>
      <p:ext uri="{BB962C8B-B14F-4D97-AF65-F5344CB8AC3E}">
        <p14:creationId xmlns:p14="http://schemas.microsoft.com/office/powerpoint/2010/main" val="3056038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768C-2A5C-4A5C-B803-B649211791B0}"/>
              </a:ext>
            </a:extLst>
          </p:cNvPr>
          <p:cNvSpPr>
            <a:spLocks noGrp="1"/>
          </p:cNvSpPr>
          <p:nvPr>
            <p:ph type="title"/>
          </p:nvPr>
        </p:nvSpPr>
        <p:spPr/>
        <p:txBody>
          <a:bodyPr/>
          <a:lstStyle/>
          <a:p>
            <a:pPr algn="ctr"/>
            <a:r>
              <a:rPr lang="ar-KW" dirty="0"/>
              <a:t>الاشتراطات الصحية العامة في مناطق العمل</a:t>
            </a:r>
            <a:endParaRPr lang="en-US" dirty="0"/>
          </a:p>
        </p:txBody>
      </p:sp>
      <p:sp>
        <p:nvSpPr>
          <p:cNvPr id="8" name="TextBox 7">
            <a:extLst>
              <a:ext uri="{FF2B5EF4-FFF2-40B4-BE49-F238E27FC236}">
                <a16:creationId xmlns:a16="http://schemas.microsoft.com/office/drawing/2014/main" id="{FD34BCF9-E6C3-4506-ABE8-2F2DEB514FF7}"/>
              </a:ext>
            </a:extLst>
          </p:cNvPr>
          <p:cNvSpPr txBox="1"/>
          <p:nvPr/>
        </p:nvSpPr>
        <p:spPr>
          <a:xfrm>
            <a:off x="8500812" y="1724323"/>
            <a:ext cx="2848857" cy="461665"/>
          </a:xfrm>
          <a:prstGeom prst="rect">
            <a:avLst/>
          </a:prstGeom>
          <a:noFill/>
        </p:spPr>
        <p:txBody>
          <a:bodyPr wrap="none" rtlCol="0">
            <a:spAutoFit/>
          </a:bodyPr>
          <a:lstStyle/>
          <a:p>
            <a:pPr algn="r" rtl="1"/>
            <a:r>
              <a:rPr lang="ar-KW" sz="2400" b="1" dirty="0">
                <a:solidFill>
                  <a:srgbClr val="C00000"/>
                </a:solidFill>
              </a:rPr>
              <a:t>٢- طرق الحماية الشخصية</a:t>
            </a:r>
            <a:endParaRPr lang="en-US" sz="2400" b="1" dirty="0">
              <a:solidFill>
                <a:srgbClr val="C00000"/>
              </a:solidFill>
            </a:endParaRPr>
          </a:p>
        </p:txBody>
      </p:sp>
      <p:graphicFrame>
        <p:nvGraphicFramePr>
          <p:cNvPr id="11" name="Table 10">
            <a:extLst>
              <a:ext uri="{FF2B5EF4-FFF2-40B4-BE49-F238E27FC236}">
                <a16:creationId xmlns:a16="http://schemas.microsoft.com/office/drawing/2014/main" id="{3D51EEDF-B814-473F-BC93-88AA9C2D2C1F}"/>
              </a:ext>
            </a:extLst>
          </p:cNvPr>
          <p:cNvGraphicFramePr>
            <a:graphicFrameLocks noGrp="1"/>
          </p:cNvGraphicFramePr>
          <p:nvPr/>
        </p:nvGraphicFramePr>
        <p:xfrm>
          <a:off x="838200" y="2219624"/>
          <a:ext cx="10515599" cy="4273253"/>
        </p:xfrm>
        <a:graphic>
          <a:graphicData uri="http://schemas.openxmlformats.org/drawingml/2006/table">
            <a:tbl>
              <a:tblPr>
                <a:tableStyleId>{21E4AEA4-8DFA-4A89-87EB-49C32662AFE0}</a:tableStyleId>
              </a:tblPr>
              <a:tblGrid>
                <a:gridCol w="10515599">
                  <a:extLst>
                    <a:ext uri="{9D8B030D-6E8A-4147-A177-3AD203B41FA5}">
                      <a16:colId xmlns:a16="http://schemas.microsoft.com/office/drawing/2014/main" val="525409703"/>
                    </a:ext>
                  </a:extLst>
                </a:gridCol>
              </a:tblGrid>
              <a:tr h="606421">
                <a:tc>
                  <a:txBody>
                    <a:bodyPr/>
                    <a:lstStyle/>
                    <a:p>
                      <a:pPr marL="182880" algn="r" rtl="1" fontAlgn="ctr">
                        <a:lnSpc>
                          <a:spcPct val="150000"/>
                        </a:lnSpc>
                        <a:buClr>
                          <a:srgbClr val="000000"/>
                        </a:buClr>
                        <a:buSzPts val="2000"/>
                        <a:buFont typeface="Arial" panose="020B0604020202020204" pitchFamily="34" charset="0"/>
                        <a:buNone/>
                      </a:pPr>
                      <a:r>
                        <a:rPr lang="ar-KW" sz="2000" b="1" u="none" strike="noStrike" dirty="0">
                          <a:effectLst/>
                        </a:rPr>
                        <a:t> يجب ان يكون لباس الكمامات الزامي طوال الوقت في جميع أماكن العمل ومحاسبة من لا يلتزم</a:t>
                      </a:r>
                      <a:endParaRPr lang="ar-KW" sz="2000" b="1" i="0" u="none" strike="noStrike" dirty="0">
                        <a:solidFill>
                          <a:srgbClr val="000000"/>
                        </a:solidFill>
                        <a:effectLst/>
                        <a:latin typeface="Arial" panose="020B0604020202020204" pitchFamily="34" charset="0"/>
                      </a:endParaRPr>
                    </a:p>
                  </a:txBody>
                  <a:tcPr marL="1029" marR="1029" marT="1029" marB="0" anchor="ctr"/>
                </a:tc>
                <a:extLst>
                  <a:ext uri="{0D108BD9-81ED-4DB2-BD59-A6C34878D82A}">
                    <a16:rowId xmlns:a16="http://schemas.microsoft.com/office/drawing/2014/main" val="574045925"/>
                  </a:ext>
                </a:extLst>
              </a:tr>
              <a:tr h="536780">
                <a:tc>
                  <a:txBody>
                    <a:bodyPr/>
                    <a:lstStyle/>
                    <a:p>
                      <a:pPr marL="182880" algn="r" rtl="1" fontAlgn="ctr">
                        <a:lnSpc>
                          <a:spcPct val="150000"/>
                        </a:lnSpc>
                        <a:buClr>
                          <a:srgbClr val="000000"/>
                        </a:buClr>
                        <a:buSzPts val="2000"/>
                        <a:buFont typeface="Arial" panose="020B0604020202020204" pitchFamily="34" charset="0"/>
                        <a:buNone/>
                      </a:pPr>
                      <a:r>
                        <a:rPr lang="ar-KW" sz="2000" b="1" u="none" strike="noStrike" dirty="0">
                          <a:effectLst/>
                        </a:rPr>
                        <a:t> منع مشاركة اسطح العمل (المكاتب و الطاولات و السبورات و غيرها)</a:t>
                      </a:r>
                      <a:endParaRPr lang="ar-KW" sz="2000" b="1" i="0" u="none" strike="noStrike" dirty="0">
                        <a:solidFill>
                          <a:srgbClr val="000000"/>
                        </a:solidFill>
                        <a:effectLst/>
                        <a:latin typeface="Arial" panose="020B0604020202020204" pitchFamily="34" charset="0"/>
                      </a:endParaRPr>
                    </a:p>
                  </a:txBody>
                  <a:tcPr marL="1029" marR="1029" marT="1029" marB="0" anchor="ctr"/>
                </a:tc>
                <a:extLst>
                  <a:ext uri="{0D108BD9-81ED-4DB2-BD59-A6C34878D82A}">
                    <a16:rowId xmlns:a16="http://schemas.microsoft.com/office/drawing/2014/main" val="280228564"/>
                  </a:ext>
                </a:extLst>
              </a:tr>
              <a:tr h="1072555">
                <a:tc>
                  <a:txBody>
                    <a:bodyPr/>
                    <a:lstStyle/>
                    <a:p>
                      <a:pPr marL="182880" algn="r" rtl="1" fontAlgn="ctr">
                        <a:lnSpc>
                          <a:spcPct val="150000"/>
                        </a:lnSpc>
                        <a:buClr>
                          <a:srgbClr val="000000"/>
                        </a:buClr>
                        <a:buSzPts val="2000"/>
                        <a:buFont typeface="Arial" panose="020B0604020202020204" pitchFamily="34" charset="0"/>
                        <a:buNone/>
                      </a:pPr>
                      <a:r>
                        <a:rPr lang="ar-KW" sz="2000" b="1" u="none" strike="noStrike" dirty="0">
                          <a:effectLst/>
                        </a:rPr>
                        <a:t> الالتزام بتعقيم الاسطح كثيرة الاستخدام والحمامات بشكل مستمر مع الالتزام بتوفير وسائل الحماية الشخصية لعاملي التنظيف (الكمامات والملابس الواقية) </a:t>
                      </a:r>
                      <a:endParaRPr lang="ar-KW" sz="2000" b="1" i="0" u="none" strike="noStrike" dirty="0">
                        <a:solidFill>
                          <a:srgbClr val="000000"/>
                        </a:solidFill>
                        <a:effectLst/>
                        <a:latin typeface="Arial" panose="020B0604020202020204" pitchFamily="34" charset="0"/>
                      </a:endParaRPr>
                    </a:p>
                  </a:txBody>
                  <a:tcPr marL="1029" marR="1029" marT="1029" marB="0" anchor="ctr"/>
                </a:tc>
                <a:extLst>
                  <a:ext uri="{0D108BD9-81ED-4DB2-BD59-A6C34878D82A}">
                    <a16:rowId xmlns:a16="http://schemas.microsoft.com/office/drawing/2014/main" val="2161311542"/>
                  </a:ext>
                </a:extLst>
              </a:tr>
              <a:tr h="984942">
                <a:tc>
                  <a:txBody>
                    <a:bodyPr/>
                    <a:lstStyle/>
                    <a:p>
                      <a:pPr marL="182880" algn="r" rtl="1" fontAlgn="ctr">
                        <a:lnSpc>
                          <a:spcPct val="150000"/>
                        </a:lnSpc>
                        <a:buClr>
                          <a:srgbClr val="000000"/>
                        </a:buClr>
                        <a:buSzPts val="2000"/>
                        <a:buFont typeface="Arial" panose="020B0604020202020204" pitchFamily="34" charset="0"/>
                        <a:buNone/>
                      </a:pPr>
                      <a:r>
                        <a:rPr lang="ar-KW" sz="2000" b="1" u="none" strike="noStrike" dirty="0">
                          <a:effectLst/>
                        </a:rPr>
                        <a:t> الالتزام بتوفير المنظفات والصابون ومعقمات الايدي في أماكن العمل دون انقطاع</a:t>
                      </a:r>
                      <a:endParaRPr lang="ar-KW" sz="2000" b="1" i="0" u="none" strike="noStrike" dirty="0">
                        <a:solidFill>
                          <a:srgbClr val="000000"/>
                        </a:solidFill>
                        <a:effectLst/>
                        <a:latin typeface="Arial" panose="020B0604020202020204" pitchFamily="34" charset="0"/>
                      </a:endParaRPr>
                    </a:p>
                  </a:txBody>
                  <a:tcPr marL="1029" marR="1029" marT="1029" marB="0" anchor="ctr"/>
                </a:tc>
                <a:extLst>
                  <a:ext uri="{0D108BD9-81ED-4DB2-BD59-A6C34878D82A}">
                    <a16:rowId xmlns:a16="http://schemas.microsoft.com/office/drawing/2014/main" val="2207948454"/>
                  </a:ext>
                </a:extLst>
              </a:tr>
              <a:tr h="1072555">
                <a:tc>
                  <a:txBody>
                    <a:bodyPr/>
                    <a:lstStyle/>
                    <a:p>
                      <a:pPr marL="182880" algn="r" rtl="1" fontAlgn="ctr">
                        <a:lnSpc>
                          <a:spcPct val="150000"/>
                        </a:lnSpc>
                        <a:buClr>
                          <a:srgbClr val="000000"/>
                        </a:buClr>
                        <a:buSzPts val="2000"/>
                        <a:buFont typeface="Arial" panose="020B0604020202020204" pitchFamily="34" charset="0"/>
                        <a:buNone/>
                      </a:pPr>
                      <a:r>
                        <a:rPr lang="ar-KW" sz="2000" b="1" u="none" strike="noStrike" dirty="0">
                          <a:effectLst/>
                        </a:rPr>
                        <a:t> الاستغناء عن وسائل التواصل والدفع الملموسة مثل الورق والعملات النقدية والاعتماد على التواصل الإلكتروني عديم اللمس</a:t>
                      </a:r>
                      <a:endParaRPr lang="ar-KW" sz="2000" b="1" i="0" u="none" strike="noStrike" dirty="0">
                        <a:solidFill>
                          <a:srgbClr val="000000"/>
                        </a:solidFill>
                        <a:effectLst/>
                        <a:latin typeface="Arial" panose="020B0604020202020204" pitchFamily="34" charset="0"/>
                      </a:endParaRPr>
                    </a:p>
                  </a:txBody>
                  <a:tcPr marL="1029" marR="1029" marT="1029" marB="0" anchor="ctr"/>
                </a:tc>
                <a:extLst>
                  <a:ext uri="{0D108BD9-81ED-4DB2-BD59-A6C34878D82A}">
                    <a16:rowId xmlns:a16="http://schemas.microsoft.com/office/drawing/2014/main" val="2076175146"/>
                  </a:ext>
                </a:extLst>
              </a:tr>
            </a:tbl>
          </a:graphicData>
        </a:graphic>
      </p:graphicFrame>
    </p:spTree>
    <p:extLst>
      <p:ext uri="{BB962C8B-B14F-4D97-AF65-F5344CB8AC3E}">
        <p14:creationId xmlns:p14="http://schemas.microsoft.com/office/powerpoint/2010/main" val="421960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768C-2A5C-4A5C-B803-B649211791B0}"/>
              </a:ext>
            </a:extLst>
          </p:cNvPr>
          <p:cNvSpPr>
            <a:spLocks noGrp="1"/>
          </p:cNvSpPr>
          <p:nvPr>
            <p:ph type="title"/>
          </p:nvPr>
        </p:nvSpPr>
        <p:spPr/>
        <p:txBody>
          <a:bodyPr/>
          <a:lstStyle/>
          <a:p>
            <a:pPr algn="ctr"/>
            <a:r>
              <a:rPr lang="ar-KW" dirty="0"/>
              <a:t>الاشتراطات الصحية العامة في مناطق العمل</a:t>
            </a:r>
            <a:endParaRPr lang="en-US" dirty="0"/>
          </a:p>
        </p:txBody>
      </p:sp>
      <p:sp>
        <p:nvSpPr>
          <p:cNvPr id="8" name="TextBox 7">
            <a:extLst>
              <a:ext uri="{FF2B5EF4-FFF2-40B4-BE49-F238E27FC236}">
                <a16:creationId xmlns:a16="http://schemas.microsoft.com/office/drawing/2014/main" id="{FD34BCF9-E6C3-4506-ABE8-2F2DEB514FF7}"/>
              </a:ext>
            </a:extLst>
          </p:cNvPr>
          <p:cNvSpPr txBox="1"/>
          <p:nvPr/>
        </p:nvSpPr>
        <p:spPr>
          <a:xfrm>
            <a:off x="9197702" y="1724323"/>
            <a:ext cx="1866217" cy="461665"/>
          </a:xfrm>
          <a:prstGeom prst="rect">
            <a:avLst/>
          </a:prstGeom>
          <a:noFill/>
        </p:spPr>
        <p:txBody>
          <a:bodyPr wrap="none" rtlCol="0">
            <a:spAutoFit/>
          </a:bodyPr>
          <a:lstStyle/>
          <a:p>
            <a:pPr algn="r" rtl="1"/>
            <a:r>
              <a:rPr lang="ar-KW" sz="2400" b="1" dirty="0">
                <a:solidFill>
                  <a:srgbClr val="C00000"/>
                </a:solidFill>
              </a:rPr>
              <a:t>٣- العمل عن بعد</a:t>
            </a:r>
            <a:endParaRPr lang="en-US" sz="2400" b="1" dirty="0">
              <a:solidFill>
                <a:srgbClr val="C00000"/>
              </a:solidFill>
            </a:endParaRPr>
          </a:p>
        </p:txBody>
      </p:sp>
      <p:graphicFrame>
        <p:nvGraphicFramePr>
          <p:cNvPr id="11" name="Table 10">
            <a:extLst>
              <a:ext uri="{FF2B5EF4-FFF2-40B4-BE49-F238E27FC236}">
                <a16:creationId xmlns:a16="http://schemas.microsoft.com/office/drawing/2014/main" id="{3D51EEDF-B814-473F-BC93-88AA9C2D2C1F}"/>
              </a:ext>
            </a:extLst>
          </p:cNvPr>
          <p:cNvGraphicFramePr>
            <a:graphicFrameLocks noGrp="1"/>
          </p:cNvGraphicFramePr>
          <p:nvPr/>
        </p:nvGraphicFramePr>
        <p:xfrm>
          <a:off x="1204913" y="2219623"/>
          <a:ext cx="9782174" cy="2510796"/>
        </p:xfrm>
        <a:graphic>
          <a:graphicData uri="http://schemas.openxmlformats.org/drawingml/2006/table">
            <a:tbl>
              <a:tblPr>
                <a:tableStyleId>{21E4AEA4-8DFA-4A89-87EB-49C32662AFE0}</a:tableStyleId>
              </a:tblPr>
              <a:tblGrid>
                <a:gridCol w="9782174">
                  <a:extLst>
                    <a:ext uri="{9D8B030D-6E8A-4147-A177-3AD203B41FA5}">
                      <a16:colId xmlns:a16="http://schemas.microsoft.com/office/drawing/2014/main" val="525409703"/>
                    </a:ext>
                  </a:extLst>
                </a:gridCol>
              </a:tblGrid>
              <a:tr h="1076470">
                <a:tc>
                  <a:txBody>
                    <a:bodyPr/>
                    <a:lstStyle/>
                    <a:p>
                      <a:pPr algn="r" rtl="1"/>
                      <a:r>
                        <a:rPr lang="ar-KW" sz="2400" dirty="0"/>
                        <a:t>يجب ومن الضرورة ان تقوم جميع الأنشطة بتقييم قدرتها على العمل عن بعد و ان تلتزم تلك الأنشطة ب</a:t>
                      </a:r>
                      <a:r>
                        <a:rPr lang="ar-SA" sz="2400" dirty="0"/>
                        <a:t>ذلك</a:t>
                      </a:r>
                      <a:r>
                        <a:rPr lang="ar-KW" sz="2400" dirty="0"/>
                        <a:t> طوال فترة الجائحة بغض النظر عن مستوى الخطورة العام</a:t>
                      </a:r>
                    </a:p>
                  </a:txBody>
                  <a:tcPr marL="1029" marR="1029" marT="1029" marB="0" anchor="ctr"/>
                </a:tc>
                <a:extLst>
                  <a:ext uri="{0D108BD9-81ED-4DB2-BD59-A6C34878D82A}">
                    <a16:rowId xmlns:a16="http://schemas.microsoft.com/office/drawing/2014/main" val="574045925"/>
                  </a:ext>
                </a:extLst>
              </a:tr>
              <a:tr h="692469">
                <a:tc>
                  <a:txBody>
                    <a:bodyPr/>
                    <a:lstStyle/>
                    <a:p>
                      <a:pPr algn="r" rtl="1"/>
                      <a:r>
                        <a:rPr lang="ar-KW" sz="2400" u="none" strike="noStrike" dirty="0">
                          <a:effectLst/>
                        </a:rPr>
                        <a:t> </a:t>
                      </a:r>
                      <a:r>
                        <a:rPr lang="ar-KW" sz="2400" dirty="0"/>
                        <a:t>و ان لم تتمكن من العمل عن بعد بشكل كامل يمكن تطبق العمل عن بعد بشكل جزئي</a:t>
                      </a:r>
                    </a:p>
                  </a:txBody>
                  <a:tcPr marL="1029" marR="1029" marT="1029" marB="0" anchor="ctr"/>
                </a:tc>
                <a:extLst>
                  <a:ext uri="{0D108BD9-81ED-4DB2-BD59-A6C34878D82A}">
                    <a16:rowId xmlns:a16="http://schemas.microsoft.com/office/drawing/2014/main" val="280228564"/>
                  </a:ext>
                </a:extLst>
              </a:tr>
              <a:tr h="741857">
                <a:tc>
                  <a:txBody>
                    <a:bodyPr/>
                    <a:lstStyle/>
                    <a:p>
                      <a:pPr marL="0" marR="0" lvl="0" indent="0" algn="r" defTabSz="914400" rtl="1" eaLnBrk="1" fontAlgn="ctr" latinLnBrk="0" hangingPunct="1">
                        <a:lnSpc>
                          <a:spcPct val="100000"/>
                        </a:lnSpc>
                        <a:spcBef>
                          <a:spcPts val="0"/>
                        </a:spcBef>
                        <a:spcAft>
                          <a:spcPts val="0"/>
                        </a:spcAft>
                        <a:buClr>
                          <a:srgbClr val="000000"/>
                        </a:buClr>
                        <a:buSzPts val="2000"/>
                        <a:buFont typeface="Arial" panose="020B0604020202020204" pitchFamily="34" charset="0"/>
                        <a:buNone/>
                        <a:tabLst/>
                        <a:defRPr/>
                      </a:pPr>
                      <a:r>
                        <a:rPr lang="ar-KW" sz="2400" u="none" strike="noStrike" dirty="0">
                          <a:effectLst/>
                        </a:rPr>
                        <a:t> </a:t>
                      </a:r>
                      <a:r>
                        <a:rPr lang="ar-KW" sz="2400" dirty="0"/>
                        <a:t>ويقتصر العمل الذي يتطلب تواجد شخصي على الأنشطة التي لا تستطيع العمل عن بعد</a:t>
                      </a:r>
                      <a:endParaRPr lang="en-US" sz="2400" dirty="0"/>
                    </a:p>
                  </a:txBody>
                  <a:tcPr marL="1029" marR="1029" marT="1029" marB="0" anchor="ctr"/>
                </a:tc>
                <a:extLst>
                  <a:ext uri="{0D108BD9-81ED-4DB2-BD59-A6C34878D82A}">
                    <a16:rowId xmlns:a16="http://schemas.microsoft.com/office/drawing/2014/main" val="2161311542"/>
                  </a:ext>
                </a:extLst>
              </a:tr>
            </a:tbl>
          </a:graphicData>
        </a:graphic>
      </p:graphicFrame>
    </p:spTree>
    <p:extLst>
      <p:ext uri="{BB962C8B-B14F-4D97-AF65-F5344CB8AC3E}">
        <p14:creationId xmlns:p14="http://schemas.microsoft.com/office/powerpoint/2010/main" val="2164417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3289-6133-467E-AF2B-589ED5BE5C26}"/>
              </a:ext>
            </a:extLst>
          </p:cNvPr>
          <p:cNvSpPr>
            <a:spLocks noGrp="1"/>
          </p:cNvSpPr>
          <p:nvPr>
            <p:ph type="title"/>
          </p:nvPr>
        </p:nvSpPr>
        <p:spPr>
          <a:xfrm>
            <a:off x="1115568" y="548640"/>
            <a:ext cx="10168128" cy="1179576"/>
          </a:xfrm>
        </p:spPr>
        <p:txBody>
          <a:bodyPr>
            <a:normAutofit/>
          </a:bodyPr>
          <a:lstStyle/>
          <a:p>
            <a:pPr rtl="1"/>
            <a:r>
              <a:rPr lang="ar-KW" sz="4000" dirty="0"/>
              <a:t>توقيت عودة العاملين و مواعيد العمل واستقبال المراجعين</a:t>
            </a:r>
            <a:endParaRPr lang="en-US" sz="4000" dirty="0"/>
          </a:p>
        </p:txBody>
      </p:sp>
      <p:pic>
        <p:nvPicPr>
          <p:cNvPr id="4" name="Picture 3">
            <a:extLst>
              <a:ext uri="{FF2B5EF4-FFF2-40B4-BE49-F238E27FC236}">
                <a16:creationId xmlns:a16="http://schemas.microsoft.com/office/drawing/2014/main" id="{6F7886FC-B9EB-1440-AF3B-2E8351658926}"/>
              </a:ext>
            </a:extLst>
          </p:cNvPr>
          <p:cNvPicPr>
            <a:picLocks noChangeAspect="1"/>
          </p:cNvPicPr>
          <p:nvPr/>
        </p:nvPicPr>
        <p:blipFill rotWithShape="1">
          <a:blip r:embed="rId2"/>
          <a:srcRect l="8321" r="9047" b="2"/>
          <a:stretch/>
        </p:blipFill>
        <p:spPr>
          <a:xfrm>
            <a:off x="635373" y="2778062"/>
            <a:ext cx="4499024" cy="2765489"/>
          </a:xfrm>
          <a:prstGeom prst="rect">
            <a:avLst/>
          </a:prstGeom>
        </p:spPr>
      </p:pic>
      <p:sp>
        <p:nvSpPr>
          <p:cNvPr id="3" name="Content Placeholder 2">
            <a:extLst>
              <a:ext uri="{FF2B5EF4-FFF2-40B4-BE49-F238E27FC236}">
                <a16:creationId xmlns:a16="http://schemas.microsoft.com/office/drawing/2014/main" id="{8E09A07A-EFD1-4873-B953-5937CD609BC8}"/>
              </a:ext>
            </a:extLst>
          </p:cNvPr>
          <p:cNvSpPr>
            <a:spLocks noGrp="1"/>
          </p:cNvSpPr>
          <p:nvPr>
            <p:ph idx="1"/>
          </p:nvPr>
        </p:nvSpPr>
        <p:spPr>
          <a:xfrm>
            <a:off x="5307724" y="2178976"/>
            <a:ext cx="6568965" cy="4032504"/>
          </a:xfrm>
        </p:spPr>
        <p:txBody>
          <a:bodyPr anchor="ctr">
            <a:noAutofit/>
          </a:bodyPr>
          <a:lstStyle/>
          <a:p>
            <a:pPr lvl="0" algn="r" rtl="1">
              <a:lnSpc>
                <a:spcPct val="100000"/>
              </a:lnSpc>
              <a:spcAft>
                <a:spcPts val="600"/>
              </a:spcAft>
            </a:pPr>
            <a:r>
              <a:rPr lang="ar-KW" sz="2000" b="1" dirty="0"/>
              <a:t>في البداية يجب الا تتعدى نسبة العاملين والمراجعين 30% من القدرة الاستيعابية المحددة حتى بعد احتساب مساحات التباعد</a:t>
            </a:r>
          </a:p>
          <a:p>
            <a:pPr lvl="0" algn="r" rtl="1">
              <a:lnSpc>
                <a:spcPct val="100000"/>
              </a:lnSpc>
              <a:spcAft>
                <a:spcPts val="600"/>
              </a:spcAft>
            </a:pPr>
            <a:r>
              <a:rPr lang="ar-KW" sz="2000" b="1" dirty="0"/>
              <a:t>ان يعود العاملين على فترات متبادلة (اسبوعية) حتى لا يتعدى عدد العاملين 30% في ان واحد</a:t>
            </a:r>
          </a:p>
          <a:p>
            <a:pPr lvl="0" algn="r" rtl="1">
              <a:lnSpc>
                <a:spcPct val="100000"/>
              </a:lnSpc>
              <a:spcAft>
                <a:spcPts val="600"/>
              </a:spcAft>
            </a:pPr>
            <a:r>
              <a:rPr lang="ar-KW" sz="2000" b="1" dirty="0"/>
              <a:t>يمكن تحويل الاعمال الى نظام النوبات لمنع الاختلاط بين العاملين في أماكن العمل</a:t>
            </a:r>
          </a:p>
          <a:p>
            <a:pPr lvl="0" algn="r" rtl="1">
              <a:lnSpc>
                <a:spcPct val="100000"/>
              </a:lnSpc>
              <a:spcAft>
                <a:spcPts val="600"/>
              </a:spcAft>
            </a:pPr>
            <a:r>
              <a:rPr lang="ar-KW" sz="2000" b="1" dirty="0"/>
              <a:t>تثبيت ذات الأشخاص في ذات النوبات لمنع الاختلاط بغيرهم</a:t>
            </a:r>
          </a:p>
          <a:p>
            <a:pPr lvl="0" algn="r" rtl="1">
              <a:lnSpc>
                <a:spcPct val="100000"/>
              </a:lnSpc>
              <a:spcAft>
                <a:spcPts val="600"/>
              </a:spcAft>
            </a:pPr>
            <a:r>
              <a:rPr lang="ar-KW" sz="2000" b="1" dirty="0"/>
              <a:t>جدولة مواعيد الوصول والمغادرة للعمل حتى يقل احتكاك دخول و خروج العاملين والمراجعين الى الحد الادنى</a:t>
            </a:r>
          </a:p>
          <a:p>
            <a:pPr lvl="0" algn="r" rtl="1">
              <a:lnSpc>
                <a:spcPct val="100000"/>
              </a:lnSpc>
              <a:spcAft>
                <a:spcPts val="600"/>
              </a:spcAft>
            </a:pPr>
            <a:r>
              <a:rPr lang="ar-KW" sz="2000" b="1" dirty="0"/>
              <a:t>يتم التدرج في رفع النسبة مع مرور الوقت ومراقبة الأوضاع </a:t>
            </a:r>
          </a:p>
        </p:txBody>
      </p:sp>
    </p:spTree>
    <p:extLst>
      <p:ext uri="{BB962C8B-B14F-4D97-AF65-F5344CB8AC3E}">
        <p14:creationId xmlns:p14="http://schemas.microsoft.com/office/powerpoint/2010/main" val="2232086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3289-6133-467E-AF2B-589ED5BE5C26}"/>
              </a:ext>
            </a:extLst>
          </p:cNvPr>
          <p:cNvSpPr>
            <a:spLocks noGrp="1"/>
          </p:cNvSpPr>
          <p:nvPr>
            <p:ph type="title"/>
          </p:nvPr>
        </p:nvSpPr>
        <p:spPr>
          <a:xfrm>
            <a:off x="1115568" y="548640"/>
            <a:ext cx="10168128" cy="1179576"/>
          </a:xfrm>
        </p:spPr>
        <p:txBody>
          <a:bodyPr>
            <a:normAutofit/>
          </a:bodyPr>
          <a:lstStyle/>
          <a:p>
            <a:pPr rtl="1"/>
            <a:r>
              <a:rPr lang="ar-KW" sz="4000" dirty="0"/>
              <a:t>توقيت عودة العاملين و مواعيد العمل واستقبال المراجعين</a:t>
            </a:r>
            <a:endParaRPr lang="en-US" sz="4000" dirty="0"/>
          </a:p>
        </p:txBody>
      </p:sp>
      <p:pic>
        <p:nvPicPr>
          <p:cNvPr id="4" name="Picture 3">
            <a:extLst>
              <a:ext uri="{FF2B5EF4-FFF2-40B4-BE49-F238E27FC236}">
                <a16:creationId xmlns:a16="http://schemas.microsoft.com/office/drawing/2014/main" id="{6F7886FC-B9EB-1440-AF3B-2E8351658926}"/>
              </a:ext>
            </a:extLst>
          </p:cNvPr>
          <p:cNvPicPr>
            <a:picLocks noChangeAspect="1"/>
          </p:cNvPicPr>
          <p:nvPr/>
        </p:nvPicPr>
        <p:blipFill rotWithShape="1">
          <a:blip r:embed="rId3"/>
          <a:srcRect l="8321" r="9047" b="2"/>
          <a:stretch/>
        </p:blipFill>
        <p:spPr>
          <a:xfrm>
            <a:off x="635373" y="2778062"/>
            <a:ext cx="4499024" cy="2765489"/>
          </a:xfrm>
          <a:prstGeom prst="rect">
            <a:avLst/>
          </a:prstGeom>
        </p:spPr>
      </p:pic>
      <p:sp>
        <p:nvSpPr>
          <p:cNvPr id="12" name="Content Placeholder 2">
            <a:extLst>
              <a:ext uri="{FF2B5EF4-FFF2-40B4-BE49-F238E27FC236}">
                <a16:creationId xmlns:a16="http://schemas.microsoft.com/office/drawing/2014/main" id="{B85CA2FD-82F6-5744-B487-18313805DF56}"/>
              </a:ext>
            </a:extLst>
          </p:cNvPr>
          <p:cNvSpPr txBox="1">
            <a:spLocks/>
          </p:cNvSpPr>
          <p:nvPr/>
        </p:nvSpPr>
        <p:spPr>
          <a:xfrm>
            <a:off x="5405668" y="2587249"/>
            <a:ext cx="6061117" cy="3656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rtl="1">
              <a:lnSpc>
                <a:spcPct val="100000"/>
              </a:lnSpc>
              <a:spcAft>
                <a:spcPts val="1200"/>
              </a:spcAft>
            </a:pPr>
            <a:r>
              <a:rPr lang="ar-KW" sz="2200" b="1" dirty="0"/>
              <a:t>يجب ان يعود العاملين قليلي الخطورة مثل الأصغر سنا (اقل من 50 سنة) ومن ليس لديهم امراض مزمنة. </a:t>
            </a:r>
          </a:p>
          <a:p>
            <a:pPr lvl="0" algn="r" rtl="1">
              <a:lnSpc>
                <a:spcPct val="100000"/>
              </a:lnSpc>
              <a:spcAft>
                <a:spcPts val="1200"/>
              </a:spcAft>
            </a:pPr>
            <a:r>
              <a:rPr lang="ar-KW" sz="2200" b="1" dirty="0"/>
              <a:t>ثم بعد ان يتم التأكد من نجاح خطط التباعد في الحد من زيادة الحالات تتم عودة من يليهم سنا للعمل (من ليس لديهم امراض مزمنة والحوامل).</a:t>
            </a:r>
          </a:p>
          <a:p>
            <a:pPr lvl="0" algn="r" rtl="1">
              <a:lnSpc>
                <a:spcPct val="100000"/>
              </a:lnSpc>
              <a:spcAft>
                <a:spcPts val="1200"/>
              </a:spcAft>
            </a:pPr>
            <a:r>
              <a:rPr lang="ar-KW" sz="2200" b="1" dirty="0"/>
              <a:t>ثم من يليهم من العاملين من كانت خطورتهم اعلى.</a:t>
            </a:r>
          </a:p>
          <a:p>
            <a:pPr lvl="0" algn="r" rtl="1">
              <a:lnSpc>
                <a:spcPct val="100000"/>
              </a:lnSpc>
              <a:spcAft>
                <a:spcPts val="1200"/>
              </a:spcAft>
            </a:pPr>
            <a:r>
              <a:rPr lang="ar-KW" sz="2200" b="1" dirty="0"/>
              <a:t>على ان لا تقل فترة التقييم بين كل مرحلة عن 4 الى 6 أسابيع.</a:t>
            </a:r>
          </a:p>
        </p:txBody>
      </p:sp>
    </p:spTree>
    <p:extLst>
      <p:ext uri="{BB962C8B-B14F-4D97-AF65-F5344CB8AC3E}">
        <p14:creationId xmlns:p14="http://schemas.microsoft.com/office/powerpoint/2010/main" val="2529730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E1363EB6-CA5B-6748-BBB3-33B774F38C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88" b="-1"/>
          <a:stretch/>
        </p:blipFill>
        <p:spPr>
          <a:xfrm>
            <a:off x="457200" y="278604"/>
            <a:ext cx="11391900" cy="6407945"/>
          </a:xfrm>
          <a:prstGeom prst="rect">
            <a:avLst/>
          </a:prstGeom>
        </p:spPr>
      </p:pic>
    </p:spTree>
    <p:extLst>
      <p:ext uri="{BB962C8B-B14F-4D97-AF65-F5344CB8AC3E}">
        <p14:creationId xmlns:p14="http://schemas.microsoft.com/office/powerpoint/2010/main" val="3608146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CEEF9BC-342F-6443-B022-6D07949AAD01}"/>
              </a:ext>
            </a:extLst>
          </p:cNvPr>
          <p:cNvCxnSpPr/>
          <p:nvPr/>
        </p:nvCxnSpPr>
        <p:spPr>
          <a:xfrm>
            <a:off x="11353800" y="957263"/>
            <a:ext cx="0" cy="5629275"/>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8D1A1AAD-17B5-914B-B2EA-D312A90C5073}"/>
              </a:ext>
            </a:extLst>
          </p:cNvPr>
          <p:cNvPicPr>
            <a:picLocks noChangeAspect="1"/>
          </p:cNvPicPr>
          <p:nvPr/>
        </p:nvPicPr>
        <p:blipFill>
          <a:blip r:embed="rId2">
            <a:alphaModFix amt="10000"/>
          </a:blip>
          <a:stretch>
            <a:fillRect/>
          </a:stretch>
        </p:blipFill>
        <p:spPr>
          <a:xfrm>
            <a:off x="-1546562" y="4295998"/>
            <a:ext cx="3911496" cy="3911496"/>
          </a:xfrm>
          <a:prstGeom prst="rect">
            <a:avLst/>
          </a:prstGeom>
        </p:spPr>
      </p:pic>
      <p:pic>
        <p:nvPicPr>
          <p:cNvPr id="9" name="Picture 8">
            <a:extLst>
              <a:ext uri="{FF2B5EF4-FFF2-40B4-BE49-F238E27FC236}">
                <a16:creationId xmlns:a16="http://schemas.microsoft.com/office/drawing/2014/main" id="{7531B0E2-E70E-2945-8207-8131BC7D8351}"/>
              </a:ext>
            </a:extLst>
          </p:cNvPr>
          <p:cNvPicPr>
            <a:picLocks noChangeAspect="1"/>
          </p:cNvPicPr>
          <p:nvPr/>
        </p:nvPicPr>
        <p:blipFill>
          <a:blip r:embed="rId3"/>
          <a:stretch>
            <a:fillRect/>
          </a:stretch>
        </p:blipFill>
        <p:spPr>
          <a:xfrm>
            <a:off x="112601" y="5334223"/>
            <a:ext cx="1451195" cy="1451195"/>
          </a:xfrm>
          <a:prstGeom prst="rect">
            <a:avLst/>
          </a:prstGeom>
        </p:spPr>
      </p:pic>
      <p:sp>
        <p:nvSpPr>
          <p:cNvPr id="10" name="Content Placeholder 2">
            <a:extLst>
              <a:ext uri="{FF2B5EF4-FFF2-40B4-BE49-F238E27FC236}">
                <a16:creationId xmlns:a16="http://schemas.microsoft.com/office/drawing/2014/main" id="{37124246-64E6-6C42-84D7-96D8CEBAF37E}"/>
              </a:ext>
            </a:extLst>
          </p:cNvPr>
          <p:cNvSpPr>
            <a:spLocks noGrp="1"/>
          </p:cNvSpPr>
          <p:nvPr>
            <p:ph idx="1"/>
          </p:nvPr>
        </p:nvSpPr>
        <p:spPr>
          <a:xfrm>
            <a:off x="1760222" y="1656131"/>
            <a:ext cx="9327316" cy="4930408"/>
          </a:xfrm>
        </p:spPr>
        <p:txBody>
          <a:bodyPr>
            <a:normAutofit lnSpcReduction="10000"/>
          </a:bodyPr>
          <a:lstStyle/>
          <a:p>
            <a:pPr algn="r" rtl="1">
              <a:lnSpc>
                <a:spcPct val="100000"/>
              </a:lnSpc>
              <a:spcAft>
                <a:spcPts val="1200"/>
              </a:spcAft>
            </a:pPr>
            <a:r>
              <a:rPr lang="ar-SA" sz="3200" dirty="0"/>
              <a:t>الارشادات الصحية المقترحة للمؤسسات الغذائية والجمعيات التعاونية</a:t>
            </a:r>
          </a:p>
          <a:p>
            <a:pPr algn="r" rtl="1">
              <a:lnSpc>
                <a:spcPct val="100000"/>
              </a:lnSpc>
              <a:spcAft>
                <a:spcPts val="1200"/>
              </a:spcAft>
            </a:pPr>
            <a:r>
              <a:rPr lang="ar-SA" sz="3200" dirty="0"/>
              <a:t>الارشادات الصحية المقترحة لمؤسسات العمل الحكومية والخاصة</a:t>
            </a:r>
          </a:p>
          <a:p>
            <a:pPr algn="r" rtl="1">
              <a:lnSpc>
                <a:spcPct val="100000"/>
              </a:lnSpc>
              <a:spcAft>
                <a:spcPts val="1200"/>
              </a:spcAft>
            </a:pPr>
            <a:r>
              <a:rPr lang="ar-SA" sz="3200" dirty="0"/>
              <a:t>الارشادات الصحية الخاصة بالمساجد و دور العبادة</a:t>
            </a:r>
          </a:p>
          <a:p>
            <a:pPr algn="r" rtl="1">
              <a:lnSpc>
                <a:spcPct val="100000"/>
              </a:lnSpc>
              <a:spcAft>
                <a:spcPts val="1200"/>
              </a:spcAft>
            </a:pPr>
            <a:r>
              <a:rPr lang="ar-SA" sz="3200" dirty="0"/>
              <a:t>الارشادات الصحية المقترحة لإعادة افتتاح المجمعات التجارية و المطاعم والمقاهي</a:t>
            </a:r>
            <a:endParaRPr lang="ar-KW" sz="3200" dirty="0"/>
          </a:p>
          <a:p>
            <a:pPr algn="r" rtl="1">
              <a:lnSpc>
                <a:spcPct val="100000"/>
              </a:lnSpc>
              <a:spcAft>
                <a:spcPts val="1200"/>
              </a:spcAft>
            </a:pPr>
            <a:r>
              <a:rPr lang="ar-SA" sz="3200" dirty="0"/>
              <a:t>الارشادات الصحية </a:t>
            </a:r>
            <a:r>
              <a:rPr lang="ar-KW" sz="3200" dirty="0"/>
              <a:t>للنقل والمواصلات</a:t>
            </a:r>
          </a:p>
          <a:p>
            <a:pPr algn="r" rtl="1">
              <a:lnSpc>
                <a:spcPct val="100000"/>
              </a:lnSpc>
              <a:spcAft>
                <a:spcPts val="1200"/>
              </a:spcAft>
            </a:pPr>
            <a:r>
              <a:rPr lang="ar-SA" sz="3200" dirty="0"/>
              <a:t>الارشادات</a:t>
            </a:r>
            <a:r>
              <a:rPr lang="ar-KW" sz="3200" dirty="0"/>
              <a:t> الصحية للأنشطة الرياضية</a:t>
            </a:r>
            <a:endParaRPr lang="ar-SA" sz="3200" dirty="0"/>
          </a:p>
          <a:p>
            <a:pPr algn="r" rtl="1">
              <a:lnSpc>
                <a:spcPct val="100000"/>
              </a:lnSpc>
              <a:spcAft>
                <a:spcPts val="1200"/>
              </a:spcAft>
            </a:pPr>
            <a:endParaRPr lang="ar-SA" sz="3200" dirty="0"/>
          </a:p>
          <a:p>
            <a:pPr algn="r" rtl="1">
              <a:lnSpc>
                <a:spcPct val="100000"/>
              </a:lnSpc>
              <a:spcAft>
                <a:spcPts val="1200"/>
              </a:spcAft>
            </a:pPr>
            <a:endParaRPr lang="ar-SA" sz="2400" dirty="0"/>
          </a:p>
          <a:p>
            <a:pPr algn="r" rtl="1">
              <a:lnSpc>
                <a:spcPct val="100000"/>
              </a:lnSpc>
              <a:spcAft>
                <a:spcPts val="12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a:p>
            <a:pPr marL="457200" indent="-457200" algn="r" rtl="1">
              <a:lnSpc>
                <a:spcPct val="100000"/>
              </a:lnSpc>
              <a:spcAft>
                <a:spcPts val="1200"/>
              </a:spcAft>
              <a:buFont typeface="+mj-lt"/>
              <a:buAutoNum type="arabicPeriod"/>
            </a:pPr>
            <a:endParaRPr lang="en-US" sz="2400" b="1" dirty="0">
              <a:latin typeface="Calibri" panose="020F0502020204030204" pitchFamily="34" charset="0"/>
              <a:ea typeface="Calibri" panose="020F0502020204030204" pitchFamily="34" charset="0"/>
              <a:cs typeface="Arial" panose="020B0604020202020204" pitchFamily="34" charset="0"/>
            </a:endParaRPr>
          </a:p>
          <a:p>
            <a:pPr marL="457200" indent="-457200" algn="r" rtl="1">
              <a:lnSpc>
                <a:spcPct val="100000"/>
              </a:lnSpc>
              <a:spcAft>
                <a:spcPts val="1200"/>
              </a:spcAft>
              <a:buFont typeface="+mj-lt"/>
              <a:buAutoNum type="arabicPeriod"/>
            </a:pPr>
            <a:endParaRPr lang="ar-SA" sz="2400" dirty="0"/>
          </a:p>
          <a:p>
            <a:pPr marL="0" indent="0" algn="r" defTabSz="914400" rtl="1" eaLnBrk="1" latinLnBrk="0" hangingPunct="1">
              <a:lnSpc>
                <a:spcPct val="90000"/>
              </a:lnSpc>
              <a:spcBef>
                <a:spcPts val="1000"/>
              </a:spcBef>
              <a:buNone/>
            </a:pPr>
            <a:endParaRPr lang="en-US" dirty="0"/>
          </a:p>
        </p:txBody>
      </p:sp>
      <p:sp>
        <p:nvSpPr>
          <p:cNvPr id="2" name="Rectangle 1">
            <a:extLst>
              <a:ext uri="{FF2B5EF4-FFF2-40B4-BE49-F238E27FC236}">
                <a16:creationId xmlns:a16="http://schemas.microsoft.com/office/drawing/2014/main" id="{9BDE5649-1C74-A744-B84B-47AC80A11DFB}"/>
              </a:ext>
            </a:extLst>
          </p:cNvPr>
          <p:cNvSpPr/>
          <p:nvPr/>
        </p:nvSpPr>
        <p:spPr>
          <a:xfrm>
            <a:off x="4434842" y="803774"/>
            <a:ext cx="6553868" cy="584775"/>
          </a:xfrm>
          <a:prstGeom prst="rect">
            <a:avLst/>
          </a:prstGeom>
        </p:spPr>
        <p:txBody>
          <a:bodyPr wrap="square">
            <a:spAutoFit/>
          </a:bodyPr>
          <a:lstStyle/>
          <a:p>
            <a:pPr algn="r" rtl="1"/>
            <a:r>
              <a:rPr lang="ar-KW" sz="3200" b="1" dirty="0"/>
              <a:t>امثلة للأدلة الإرشادية الصادرة من وزارة الصحة</a:t>
            </a:r>
            <a:endParaRPr lang="en-US" sz="3200" b="1" dirty="0"/>
          </a:p>
        </p:txBody>
      </p:sp>
    </p:spTree>
    <p:extLst>
      <p:ext uri="{BB962C8B-B14F-4D97-AF65-F5344CB8AC3E}">
        <p14:creationId xmlns:p14="http://schemas.microsoft.com/office/powerpoint/2010/main" val="4205322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9A862-2A45-DC48-A7F7-DB11AEE651C8}"/>
              </a:ext>
            </a:extLst>
          </p:cNvPr>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Lst>
          </a:blip>
          <a:stretch>
            <a:fillRect/>
          </a:stretch>
        </p:blipFill>
        <p:spPr>
          <a:xfrm rot="20138788">
            <a:off x="-540892" y="1855603"/>
            <a:ext cx="5461000" cy="5715000"/>
          </a:xfrm>
          <a:prstGeom prst="rect">
            <a:avLst/>
          </a:prstGeom>
          <a:ln>
            <a:noFill/>
          </a:ln>
          <a:effectLst>
            <a:softEdge rad="112500"/>
          </a:effectLst>
        </p:spPr>
      </p:pic>
      <p:sp>
        <p:nvSpPr>
          <p:cNvPr id="2" name="Title 1">
            <a:extLst>
              <a:ext uri="{FF2B5EF4-FFF2-40B4-BE49-F238E27FC236}">
                <a16:creationId xmlns:a16="http://schemas.microsoft.com/office/drawing/2014/main" id="{0D989B2C-2392-42BB-A66E-24B6BC478B20}"/>
              </a:ext>
            </a:extLst>
          </p:cNvPr>
          <p:cNvSpPr>
            <a:spLocks noGrp="1"/>
          </p:cNvSpPr>
          <p:nvPr>
            <p:ph type="title"/>
          </p:nvPr>
        </p:nvSpPr>
        <p:spPr>
          <a:xfrm>
            <a:off x="1372222" y="141241"/>
            <a:ext cx="11932229" cy="1325563"/>
          </a:xfrm>
        </p:spPr>
        <p:txBody>
          <a:bodyPr>
            <a:noAutofit/>
          </a:bodyPr>
          <a:lstStyle/>
          <a:p>
            <a:pPr algn="ctr" rtl="1"/>
            <a:r>
              <a:rPr lang="ar-KW" sz="2800" b="1" dirty="0"/>
              <a:t>يجب ان يتم تطبيق الأساسيات المذكورة مسبقا</a:t>
            </a:r>
            <a:br>
              <a:rPr lang="ar-KW" sz="2800" b="1" dirty="0"/>
            </a:br>
            <a:br>
              <a:rPr lang="ar-KW" sz="2800" b="1" dirty="0"/>
            </a:br>
            <a:r>
              <a:rPr lang="ar-KW" sz="2800" b="1" dirty="0"/>
              <a:t>بالإضافة لأى اشتراطات صحية </a:t>
            </a:r>
            <a:r>
              <a:rPr lang="ar-KW" sz="2800" b="1" dirty="0">
                <a:solidFill>
                  <a:srgbClr val="FF0000"/>
                </a:solidFill>
              </a:rPr>
              <a:t>تخص نوع النشاط </a:t>
            </a:r>
            <a:r>
              <a:rPr lang="ar-KW" sz="2800" b="1" dirty="0"/>
              <a:t>والامثلة (غير حصرية) كالتالي:</a:t>
            </a:r>
            <a:endParaRPr lang="en-US" sz="2800" b="1" dirty="0"/>
          </a:p>
        </p:txBody>
      </p:sp>
      <p:sp>
        <p:nvSpPr>
          <p:cNvPr id="3" name="Content Placeholder 2">
            <a:extLst>
              <a:ext uri="{FF2B5EF4-FFF2-40B4-BE49-F238E27FC236}">
                <a16:creationId xmlns:a16="http://schemas.microsoft.com/office/drawing/2014/main" id="{264090DC-6501-4F4A-9363-99A093CAB5A5}"/>
              </a:ext>
            </a:extLst>
          </p:cNvPr>
          <p:cNvSpPr>
            <a:spLocks noGrp="1"/>
          </p:cNvSpPr>
          <p:nvPr>
            <p:ph idx="1"/>
          </p:nvPr>
        </p:nvSpPr>
        <p:spPr>
          <a:xfrm>
            <a:off x="3251835" y="2749485"/>
            <a:ext cx="7674964" cy="6551794"/>
          </a:xfrm>
        </p:spPr>
        <p:txBody>
          <a:bodyPr>
            <a:normAutofit/>
          </a:bodyPr>
          <a:lstStyle/>
          <a:p>
            <a:pPr lvl="1" algn="r" rtl="1"/>
            <a:r>
              <a:rPr lang="ar-KW" sz="3500" dirty="0"/>
              <a:t>ان لا يتم الاختلاط والتقارب </a:t>
            </a:r>
            <a:endParaRPr lang="en-GB" sz="3500" dirty="0"/>
          </a:p>
          <a:p>
            <a:pPr marL="457200" lvl="1" indent="0" algn="r" rtl="1">
              <a:buNone/>
            </a:pPr>
            <a:r>
              <a:rPr lang="en-GB" sz="3500" dirty="0"/>
              <a:t>   </a:t>
            </a:r>
            <a:r>
              <a:rPr lang="ar-KW" sz="3500" dirty="0"/>
              <a:t>بين الناقل والمستلم.</a:t>
            </a:r>
            <a:endParaRPr lang="en-GB" sz="3500" dirty="0"/>
          </a:p>
          <a:p>
            <a:pPr marL="457200" lvl="1" indent="0" algn="r" rtl="1">
              <a:buNone/>
            </a:pPr>
            <a:endParaRPr lang="ar-KW" sz="3500" dirty="0"/>
          </a:p>
          <a:p>
            <a:pPr lvl="1" algn="r" rtl="1"/>
            <a:r>
              <a:rPr lang="ar-KW" sz="3500" dirty="0"/>
              <a:t>اعتماد الدفع والتوقيع الإلكتروني.</a:t>
            </a:r>
            <a:endParaRPr lang="en-GB" sz="3500" dirty="0"/>
          </a:p>
          <a:p>
            <a:pPr lvl="1" algn="r" rtl="1"/>
            <a:endParaRPr lang="ar-KW" sz="3500" dirty="0"/>
          </a:p>
          <a:p>
            <a:pPr lvl="1" algn="r" rtl="1"/>
            <a:r>
              <a:rPr lang="ar-KW" sz="3500" dirty="0"/>
              <a:t> تعقيم اسطح البضائع ووسائل النقل.</a:t>
            </a:r>
            <a:endParaRPr lang="en-GB" sz="3500" dirty="0"/>
          </a:p>
          <a:p>
            <a:pPr lvl="1" algn="r" rtl="1"/>
            <a:endParaRPr lang="ar-KW" sz="3500" dirty="0"/>
          </a:p>
          <a:p>
            <a:pPr marL="0" indent="0" algn="r" rtl="1">
              <a:buNone/>
            </a:pPr>
            <a:endParaRPr lang="en-US" dirty="0"/>
          </a:p>
        </p:txBody>
      </p:sp>
      <p:sp>
        <p:nvSpPr>
          <p:cNvPr id="6" name="Rectangle 5">
            <a:extLst>
              <a:ext uri="{FF2B5EF4-FFF2-40B4-BE49-F238E27FC236}">
                <a16:creationId xmlns:a16="http://schemas.microsoft.com/office/drawing/2014/main" id="{42204AB5-9791-D041-A9C7-0DF43841240F}"/>
              </a:ext>
            </a:extLst>
          </p:cNvPr>
          <p:cNvSpPr/>
          <p:nvPr/>
        </p:nvSpPr>
        <p:spPr>
          <a:xfrm>
            <a:off x="7688922" y="1756147"/>
            <a:ext cx="2730489" cy="646331"/>
          </a:xfrm>
          <a:prstGeom prst="rect">
            <a:avLst/>
          </a:prstGeom>
        </p:spPr>
        <p:txBody>
          <a:bodyPr wrap="square">
            <a:spAutoFit/>
          </a:bodyPr>
          <a:lstStyle/>
          <a:p>
            <a:pPr algn="r" rtl="1"/>
            <a:r>
              <a:rPr lang="ar-KW" sz="3600" b="1" dirty="0">
                <a:solidFill>
                  <a:srgbClr val="C00000"/>
                </a:solidFill>
              </a:rPr>
              <a:t>نقل البضائع</a:t>
            </a:r>
          </a:p>
        </p:txBody>
      </p:sp>
      <p:sp>
        <p:nvSpPr>
          <p:cNvPr id="7" name="Oval 6">
            <a:extLst>
              <a:ext uri="{FF2B5EF4-FFF2-40B4-BE49-F238E27FC236}">
                <a16:creationId xmlns:a16="http://schemas.microsoft.com/office/drawing/2014/main" id="{4386DE94-7B90-9F41-A763-FE19E0E30368}"/>
              </a:ext>
            </a:extLst>
          </p:cNvPr>
          <p:cNvSpPr/>
          <p:nvPr/>
        </p:nvSpPr>
        <p:spPr>
          <a:xfrm>
            <a:off x="10568065" y="1813811"/>
            <a:ext cx="554636" cy="539646"/>
          </a:xfrm>
          <a:prstGeom prst="ellipse">
            <a:avLst/>
          </a:prstGeom>
          <a:ln w="444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C00000"/>
                </a:solidFill>
              </a:rPr>
              <a:t>1</a:t>
            </a:r>
          </a:p>
        </p:txBody>
      </p:sp>
    </p:spTree>
    <p:extLst>
      <p:ext uri="{BB962C8B-B14F-4D97-AF65-F5344CB8AC3E}">
        <p14:creationId xmlns:p14="http://schemas.microsoft.com/office/powerpoint/2010/main" val="1596279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9B2C-2392-42BB-A66E-24B6BC478B20}"/>
              </a:ext>
            </a:extLst>
          </p:cNvPr>
          <p:cNvSpPr>
            <a:spLocks noGrp="1"/>
          </p:cNvSpPr>
          <p:nvPr>
            <p:ph type="title"/>
          </p:nvPr>
        </p:nvSpPr>
        <p:spPr>
          <a:xfrm>
            <a:off x="1372222" y="141241"/>
            <a:ext cx="11932229" cy="1325563"/>
          </a:xfrm>
        </p:spPr>
        <p:txBody>
          <a:bodyPr>
            <a:noAutofit/>
          </a:bodyPr>
          <a:lstStyle/>
          <a:p>
            <a:pPr algn="ctr" rtl="1"/>
            <a:r>
              <a:rPr lang="ar-KW" sz="2800" b="1" dirty="0"/>
              <a:t>يجب ان يتم تطبيق الأساسيات المذكورة مسبقا</a:t>
            </a:r>
            <a:br>
              <a:rPr lang="ar-KW" sz="2800" b="1" dirty="0"/>
            </a:br>
            <a:br>
              <a:rPr lang="ar-KW" sz="2800" b="1" dirty="0"/>
            </a:br>
            <a:r>
              <a:rPr lang="ar-KW" sz="2800" b="1" dirty="0"/>
              <a:t>بالإضافة لأى اشتراطات صحية </a:t>
            </a:r>
            <a:r>
              <a:rPr lang="ar-KW" sz="2800" b="1" dirty="0">
                <a:solidFill>
                  <a:srgbClr val="FF0000"/>
                </a:solidFill>
              </a:rPr>
              <a:t>تخص نوع النشاط </a:t>
            </a:r>
            <a:r>
              <a:rPr lang="ar-KW" sz="2800" b="1" dirty="0"/>
              <a:t>والامثلة (غير حصرية) كالتالي:</a:t>
            </a:r>
            <a:endParaRPr lang="en-US" sz="2800" b="1" dirty="0"/>
          </a:p>
        </p:txBody>
      </p:sp>
      <p:sp>
        <p:nvSpPr>
          <p:cNvPr id="3" name="Content Placeholder 2">
            <a:extLst>
              <a:ext uri="{FF2B5EF4-FFF2-40B4-BE49-F238E27FC236}">
                <a16:creationId xmlns:a16="http://schemas.microsoft.com/office/drawing/2014/main" id="{264090DC-6501-4F4A-9363-99A093CAB5A5}"/>
              </a:ext>
            </a:extLst>
          </p:cNvPr>
          <p:cNvSpPr>
            <a:spLocks noGrp="1"/>
          </p:cNvSpPr>
          <p:nvPr>
            <p:ph idx="1"/>
          </p:nvPr>
        </p:nvSpPr>
        <p:spPr>
          <a:xfrm>
            <a:off x="4448996" y="2597085"/>
            <a:ext cx="7257289" cy="6551794"/>
          </a:xfrm>
        </p:spPr>
        <p:txBody>
          <a:bodyPr>
            <a:normAutofit/>
          </a:bodyPr>
          <a:lstStyle/>
          <a:p>
            <a:pPr lvl="1" algn="r" rtl="1">
              <a:lnSpc>
                <a:spcPct val="100000"/>
              </a:lnSpc>
              <a:spcAft>
                <a:spcPts val="600"/>
              </a:spcAft>
            </a:pPr>
            <a:r>
              <a:rPr lang="ar-KW" dirty="0"/>
              <a:t>التحكم بازدحام المتاجر على ان لا يزيد عن شخص واحد لكل 10 متر مربع مع عدم احتساب الممرات والمناطق الأخرى </a:t>
            </a:r>
          </a:p>
          <a:p>
            <a:pPr lvl="1" algn="r" rtl="1">
              <a:lnSpc>
                <a:spcPct val="100000"/>
              </a:lnSpc>
              <a:spcAft>
                <a:spcPts val="600"/>
              </a:spcAft>
            </a:pPr>
            <a:r>
              <a:rPr lang="ar-KW" dirty="0"/>
              <a:t>الاعتماد على الأبواب ذاتية الغلق</a:t>
            </a:r>
          </a:p>
          <a:p>
            <a:pPr lvl="1" algn="r" rtl="1">
              <a:lnSpc>
                <a:spcPct val="100000"/>
              </a:lnSpc>
              <a:spcAft>
                <a:spcPts val="600"/>
              </a:spcAft>
            </a:pPr>
            <a:r>
              <a:rPr lang="ar-KW" dirty="0"/>
              <a:t>مداخل و مخارج منفصلة</a:t>
            </a:r>
          </a:p>
          <a:p>
            <a:pPr lvl="1" algn="r" rtl="1">
              <a:lnSpc>
                <a:spcPct val="100000"/>
              </a:lnSpc>
              <a:spcAft>
                <a:spcPts val="600"/>
              </a:spcAft>
            </a:pPr>
            <a:r>
              <a:rPr lang="ar-KW" dirty="0"/>
              <a:t>استخدام وسائل الدفع الإلكتروني</a:t>
            </a:r>
          </a:p>
          <a:p>
            <a:pPr lvl="1" algn="r" rtl="1">
              <a:lnSpc>
                <a:spcPct val="100000"/>
              </a:lnSpc>
              <a:spcAft>
                <a:spcPts val="600"/>
              </a:spcAft>
            </a:pPr>
            <a:r>
              <a:rPr lang="ar-KW" dirty="0"/>
              <a:t>عدم السماح لمن لديه حرارة اعلى من </a:t>
            </a:r>
            <a:r>
              <a:rPr lang="en-GB" dirty="0"/>
              <a:t>37.5</a:t>
            </a:r>
            <a:r>
              <a:rPr lang="ar-KW" dirty="0"/>
              <a:t> درجة من الدخول</a:t>
            </a:r>
          </a:p>
          <a:p>
            <a:pPr lvl="1" algn="r" rtl="1">
              <a:lnSpc>
                <a:spcPct val="100000"/>
              </a:lnSpc>
              <a:spcAft>
                <a:spcPts val="600"/>
              </a:spcAft>
            </a:pPr>
            <a:r>
              <a:rPr lang="ar-KW" dirty="0"/>
              <a:t>اغلاق أماكن التجمعات والمصليات ودورات المياه العامة و الاستراحات </a:t>
            </a:r>
          </a:p>
          <a:p>
            <a:pPr marL="0" indent="0" algn="r" rtl="1">
              <a:buNone/>
            </a:pPr>
            <a:endParaRPr lang="en-US" sz="2700" dirty="0"/>
          </a:p>
        </p:txBody>
      </p:sp>
      <p:sp>
        <p:nvSpPr>
          <p:cNvPr id="6" name="Rectangle 5">
            <a:extLst>
              <a:ext uri="{FF2B5EF4-FFF2-40B4-BE49-F238E27FC236}">
                <a16:creationId xmlns:a16="http://schemas.microsoft.com/office/drawing/2014/main" id="{42204AB5-9791-D041-A9C7-0DF43841240F}"/>
              </a:ext>
            </a:extLst>
          </p:cNvPr>
          <p:cNvSpPr/>
          <p:nvPr/>
        </p:nvSpPr>
        <p:spPr>
          <a:xfrm>
            <a:off x="7658940" y="1756147"/>
            <a:ext cx="2730489" cy="646331"/>
          </a:xfrm>
          <a:prstGeom prst="rect">
            <a:avLst/>
          </a:prstGeom>
        </p:spPr>
        <p:txBody>
          <a:bodyPr wrap="square">
            <a:spAutoFit/>
          </a:bodyPr>
          <a:lstStyle/>
          <a:p>
            <a:pPr marL="0" algn="r" defTabSz="914400" rtl="1" eaLnBrk="1" latinLnBrk="0" hangingPunct="1"/>
            <a:r>
              <a:rPr lang="ar-SA" sz="3600" b="1" dirty="0">
                <a:solidFill>
                  <a:srgbClr val="C00000"/>
                </a:solidFill>
              </a:rPr>
              <a:t>المراكز التجارية</a:t>
            </a:r>
            <a:endParaRPr lang="ar-KW" sz="3600" b="1" dirty="0">
              <a:solidFill>
                <a:srgbClr val="C00000"/>
              </a:solidFill>
            </a:endParaRPr>
          </a:p>
        </p:txBody>
      </p:sp>
      <p:sp>
        <p:nvSpPr>
          <p:cNvPr id="7" name="Oval 6">
            <a:extLst>
              <a:ext uri="{FF2B5EF4-FFF2-40B4-BE49-F238E27FC236}">
                <a16:creationId xmlns:a16="http://schemas.microsoft.com/office/drawing/2014/main" id="{4386DE94-7B90-9F41-A763-FE19E0E30368}"/>
              </a:ext>
            </a:extLst>
          </p:cNvPr>
          <p:cNvSpPr/>
          <p:nvPr/>
        </p:nvSpPr>
        <p:spPr>
          <a:xfrm>
            <a:off x="10553075" y="1813811"/>
            <a:ext cx="554636" cy="539646"/>
          </a:xfrm>
          <a:prstGeom prst="ellipse">
            <a:avLst/>
          </a:prstGeom>
          <a:ln w="444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C00000"/>
                </a:solidFill>
              </a:rPr>
              <a:t>2</a:t>
            </a:r>
          </a:p>
        </p:txBody>
      </p:sp>
      <p:pic>
        <p:nvPicPr>
          <p:cNvPr id="8" name="Picture 7" descr="A screenshot of a cell phone&#10;&#10;Description automatically generated">
            <a:extLst>
              <a:ext uri="{FF2B5EF4-FFF2-40B4-BE49-F238E27FC236}">
                <a16:creationId xmlns:a16="http://schemas.microsoft.com/office/drawing/2014/main" id="{300C5DCD-EFD0-8342-A864-34324887650C}"/>
              </a:ext>
            </a:extLst>
          </p:cNvPr>
          <p:cNvPicPr>
            <a:picLocks noChangeAspect="1"/>
          </p:cNvPicPr>
          <p:nvPr/>
        </p:nvPicPr>
        <p:blipFill rotWithShape="1">
          <a:blip r:embed="rId2"/>
          <a:srcRect l="17805" t="24652" r="42714" b="16284"/>
          <a:stretch/>
        </p:blipFill>
        <p:spPr>
          <a:xfrm>
            <a:off x="212090" y="2567568"/>
            <a:ext cx="4332157" cy="4050545"/>
          </a:xfrm>
          <a:prstGeom prst="rect">
            <a:avLst/>
          </a:prstGeom>
        </p:spPr>
      </p:pic>
    </p:spTree>
    <p:extLst>
      <p:ext uri="{BB962C8B-B14F-4D97-AF65-F5344CB8AC3E}">
        <p14:creationId xmlns:p14="http://schemas.microsoft.com/office/powerpoint/2010/main" val="3398480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9B2C-2392-42BB-A66E-24B6BC478B20}"/>
              </a:ext>
            </a:extLst>
          </p:cNvPr>
          <p:cNvSpPr>
            <a:spLocks noGrp="1"/>
          </p:cNvSpPr>
          <p:nvPr>
            <p:ph type="title"/>
          </p:nvPr>
        </p:nvSpPr>
        <p:spPr>
          <a:xfrm>
            <a:off x="1372222" y="141241"/>
            <a:ext cx="11932229" cy="1325563"/>
          </a:xfrm>
        </p:spPr>
        <p:txBody>
          <a:bodyPr>
            <a:noAutofit/>
          </a:bodyPr>
          <a:lstStyle/>
          <a:p>
            <a:pPr algn="ctr" rtl="1"/>
            <a:r>
              <a:rPr lang="ar-KW" sz="2800" b="1" dirty="0"/>
              <a:t>يجب ان يتم تطبيق الأساسيات المذكورة مسبقا</a:t>
            </a:r>
            <a:br>
              <a:rPr lang="ar-KW" sz="2800" b="1" dirty="0"/>
            </a:br>
            <a:br>
              <a:rPr lang="ar-KW" sz="2800" b="1" dirty="0"/>
            </a:br>
            <a:r>
              <a:rPr lang="ar-KW" sz="2800" b="1" dirty="0"/>
              <a:t>بالإضافة لأى اشتراطات صحية </a:t>
            </a:r>
            <a:r>
              <a:rPr lang="ar-KW" sz="2800" b="1" dirty="0">
                <a:solidFill>
                  <a:srgbClr val="FF0000"/>
                </a:solidFill>
              </a:rPr>
              <a:t>تخص نوع النشاط </a:t>
            </a:r>
            <a:r>
              <a:rPr lang="ar-KW" sz="2800" b="1" dirty="0"/>
              <a:t>والامثلة (غير حصرية) كالتالي:</a:t>
            </a:r>
            <a:endParaRPr lang="en-US" sz="2800" b="1" dirty="0"/>
          </a:p>
        </p:txBody>
      </p:sp>
      <p:sp>
        <p:nvSpPr>
          <p:cNvPr id="3" name="Content Placeholder 2">
            <a:extLst>
              <a:ext uri="{FF2B5EF4-FFF2-40B4-BE49-F238E27FC236}">
                <a16:creationId xmlns:a16="http://schemas.microsoft.com/office/drawing/2014/main" id="{264090DC-6501-4F4A-9363-99A093CAB5A5}"/>
              </a:ext>
            </a:extLst>
          </p:cNvPr>
          <p:cNvSpPr>
            <a:spLocks noGrp="1"/>
          </p:cNvSpPr>
          <p:nvPr>
            <p:ph idx="1"/>
          </p:nvPr>
        </p:nvSpPr>
        <p:spPr>
          <a:xfrm>
            <a:off x="5561351" y="2444687"/>
            <a:ext cx="6144934" cy="6551794"/>
          </a:xfrm>
        </p:spPr>
        <p:txBody>
          <a:bodyPr>
            <a:normAutofit/>
          </a:bodyPr>
          <a:lstStyle/>
          <a:p>
            <a:pPr lvl="1" algn="r" rtl="1"/>
            <a:r>
              <a:rPr lang="ar-SA" sz="2800" dirty="0" err="1"/>
              <a:t>ي</a:t>
            </a:r>
            <a:r>
              <a:rPr lang="ar-KW" sz="2800" dirty="0"/>
              <a:t>جب تجنب المصافحة</a:t>
            </a:r>
          </a:p>
          <a:p>
            <a:pPr lvl="1" algn="r" rtl="1"/>
            <a:r>
              <a:rPr lang="ar-KW" sz="2800" dirty="0"/>
              <a:t>يجب اغلاق أماكن الوضوء</a:t>
            </a:r>
          </a:p>
          <a:p>
            <a:pPr lvl="1" algn="r" rtl="1"/>
            <a:r>
              <a:rPr lang="ar-KW" sz="2800" dirty="0"/>
              <a:t>استخدام السجادة الخاصة لكل مصلي</a:t>
            </a:r>
          </a:p>
          <a:p>
            <a:pPr lvl="1" algn="r" rtl="1"/>
            <a:r>
              <a:rPr lang="ar-KW" sz="2800" dirty="0"/>
              <a:t>يجب توفير 10متر مربع لكل شخص</a:t>
            </a:r>
          </a:p>
          <a:p>
            <a:pPr lvl="1" algn="r" rtl="1"/>
            <a:r>
              <a:rPr lang="ar-KW" sz="2800" dirty="0"/>
              <a:t>الاقتصار على الصلاة المفروضة</a:t>
            </a:r>
          </a:p>
          <a:p>
            <a:pPr lvl="1" algn="r" rtl="1"/>
            <a:r>
              <a:rPr lang="ar-KW" sz="2800" dirty="0"/>
              <a:t>عدم التجمع قبل وبعد الصلاة</a:t>
            </a:r>
          </a:p>
          <a:p>
            <a:pPr lvl="1" algn="r" rtl="1"/>
            <a:r>
              <a:rPr lang="ar-KW" sz="2800" dirty="0"/>
              <a:t>تجنب حضور المسجد للحالات عالية الخطورة (كبار السن من يعاني من الامراض مزمنة</a:t>
            </a:r>
            <a:r>
              <a:rPr lang="en-GB" sz="2800" dirty="0"/>
              <a:t>(</a:t>
            </a:r>
            <a:r>
              <a:rPr lang="ar-KW" sz="2800" dirty="0"/>
              <a:t>.</a:t>
            </a:r>
          </a:p>
          <a:p>
            <a:pPr lvl="1" algn="r" rtl="1"/>
            <a:r>
              <a:rPr lang="ar-KW" sz="2800" dirty="0"/>
              <a:t>غلق دور العبادة في بؤر تمركز الوباء</a:t>
            </a:r>
          </a:p>
          <a:p>
            <a:pPr lvl="1" algn="r" rtl="1"/>
            <a:endParaRPr lang="ar-KW" sz="3200" dirty="0"/>
          </a:p>
          <a:p>
            <a:pPr marL="0" indent="0" algn="r" rtl="1">
              <a:buNone/>
            </a:pPr>
            <a:endParaRPr lang="en-US" sz="2400" dirty="0"/>
          </a:p>
        </p:txBody>
      </p:sp>
      <p:sp>
        <p:nvSpPr>
          <p:cNvPr id="6" name="Rectangle 5">
            <a:extLst>
              <a:ext uri="{FF2B5EF4-FFF2-40B4-BE49-F238E27FC236}">
                <a16:creationId xmlns:a16="http://schemas.microsoft.com/office/drawing/2014/main" id="{42204AB5-9791-D041-A9C7-0DF43841240F}"/>
              </a:ext>
            </a:extLst>
          </p:cNvPr>
          <p:cNvSpPr/>
          <p:nvPr/>
        </p:nvSpPr>
        <p:spPr>
          <a:xfrm>
            <a:off x="7658940" y="1756147"/>
            <a:ext cx="2730489" cy="646331"/>
          </a:xfrm>
          <a:prstGeom prst="rect">
            <a:avLst/>
          </a:prstGeom>
        </p:spPr>
        <p:txBody>
          <a:bodyPr wrap="square">
            <a:spAutoFit/>
          </a:bodyPr>
          <a:lstStyle/>
          <a:p>
            <a:pPr marL="0" algn="r" defTabSz="914400" rtl="1" eaLnBrk="1" latinLnBrk="0" hangingPunct="1"/>
            <a:r>
              <a:rPr lang="ar-SA" sz="3600" b="1" dirty="0">
                <a:solidFill>
                  <a:srgbClr val="C00000"/>
                </a:solidFill>
              </a:rPr>
              <a:t>دور العبادة</a:t>
            </a:r>
            <a:endParaRPr lang="ar-KW" sz="3600" b="1" dirty="0">
              <a:solidFill>
                <a:srgbClr val="C00000"/>
              </a:solidFill>
            </a:endParaRPr>
          </a:p>
        </p:txBody>
      </p:sp>
      <p:sp>
        <p:nvSpPr>
          <p:cNvPr id="7" name="Oval 6">
            <a:extLst>
              <a:ext uri="{FF2B5EF4-FFF2-40B4-BE49-F238E27FC236}">
                <a16:creationId xmlns:a16="http://schemas.microsoft.com/office/drawing/2014/main" id="{4386DE94-7B90-9F41-A763-FE19E0E30368}"/>
              </a:ext>
            </a:extLst>
          </p:cNvPr>
          <p:cNvSpPr/>
          <p:nvPr/>
        </p:nvSpPr>
        <p:spPr>
          <a:xfrm>
            <a:off x="10553075" y="1813811"/>
            <a:ext cx="554636" cy="539646"/>
          </a:xfrm>
          <a:prstGeom prst="ellipse">
            <a:avLst/>
          </a:prstGeom>
          <a:ln w="444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C00000"/>
                </a:solidFill>
              </a:rPr>
              <a:t>3</a:t>
            </a:r>
          </a:p>
        </p:txBody>
      </p:sp>
      <p:pic>
        <p:nvPicPr>
          <p:cNvPr id="5" name="Picture 4">
            <a:extLst>
              <a:ext uri="{FF2B5EF4-FFF2-40B4-BE49-F238E27FC236}">
                <a16:creationId xmlns:a16="http://schemas.microsoft.com/office/drawing/2014/main" id="{7905DD81-3596-E24D-B62E-4DE820FFFEFD}"/>
              </a:ext>
            </a:extLst>
          </p:cNvPr>
          <p:cNvPicPr>
            <a:picLocks noChangeAspect="1"/>
          </p:cNvPicPr>
          <p:nvPr/>
        </p:nvPicPr>
        <p:blipFill>
          <a:blip r:embed="rId2"/>
          <a:stretch>
            <a:fillRect/>
          </a:stretch>
        </p:blipFill>
        <p:spPr>
          <a:xfrm>
            <a:off x="834871" y="1914232"/>
            <a:ext cx="4248460" cy="4248460"/>
          </a:xfrm>
          <a:prstGeom prst="rect">
            <a:avLst/>
          </a:prstGeom>
        </p:spPr>
      </p:pic>
    </p:spTree>
    <p:extLst>
      <p:ext uri="{BB962C8B-B14F-4D97-AF65-F5344CB8AC3E}">
        <p14:creationId xmlns:p14="http://schemas.microsoft.com/office/powerpoint/2010/main" val="45872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815-4356-4316-9A2E-84DC842980A8}"/>
              </a:ext>
            </a:extLst>
          </p:cNvPr>
          <p:cNvSpPr>
            <a:spLocks noGrp="1"/>
          </p:cNvSpPr>
          <p:nvPr>
            <p:ph type="title"/>
          </p:nvPr>
        </p:nvSpPr>
        <p:spPr/>
        <p:txBody>
          <a:bodyPr/>
          <a:lstStyle/>
          <a:p>
            <a:pPr algn="ctr"/>
            <a:r>
              <a:rPr lang="ar-KW" b="1" dirty="0"/>
              <a:t>الحلول الذكية و الهندسية</a:t>
            </a:r>
            <a:endParaRPr lang="en-US" b="1" dirty="0"/>
          </a:p>
        </p:txBody>
      </p:sp>
      <p:sp>
        <p:nvSpPr>
          <p:cNvPr id="3" name="Content Placeholder 2">
            <a:extLst>
              <a:ext uri="{FF2B5EF4-FFF2-40B4-BE49-F238E27FC236}">
                <a16:creationId xmlns:a16="http://schemas.microsoft.com/office/drawing/2014/main" id="{896F7268-B1C0-4169-8BAC-C8CF4E2CFF81}"/>
              </a:ext>
            </a:extLst>
          </p:cNvPr>
          <p:cNvSpPr>
            <a:spLocks noGrp="1"/>
          </p:cNvSpPr>
          <p:nvPr>
            <p:ph idx="1"/>
          </p:nvPr>
        </p:nvSpPr>
        <p:spPr>
          <a:xfrm>
            <a:off x="2328862" y="1825625"/>
            <a:ext cx="9024937" cy="4351338"/>
          </a:xfrm>
        </p:spPr>
        <p:txBody>
          <a:bodyPr/>
          <a:lstStyle/>
          <a:p>
            <a:pPr algn="r" rtl="1">
              <a:lnSpc>
                <a:spcPct val="150000"/>
              </a:lnSpc>
            </a:pPr>
            <a:r>
              <a:rPr lang="ar-KW" dirty="0"/>
              <a:t>يجب على كل قطاع ونشاط استخدام الحلول الذكية مثل التكنلوجيا والتطبيقات الإلكترونية لتطبيق الاشتراطات المذكورة مثل الهاتف الذكي والكاميرات وطرق العد الإلكترونية والملصقات الملونة وغيرها من الأدوات وتقديم خطط عمل تفصيلية لكل نشاط</a:t>
            </a:r>
          </a:p>
          <a:p>
            <a:pPr algn="r" rtl="1">
              <a:lnSpc>
                <a:spcPct val="150000"/>
              </a:lnSpc>
            </a:pPr>
            <a:r>
              <a:rPr lang="ar-KW" dirty="0"/>
              <a:t>يجب ان تقوم كل جهة بتقديم مقترحاتها وآلياتها للتأكد من مطابقة الاشتراطات</a:t>
            </a:r>
          </a:p>
          <a:p>
            <a:pPr algn="r" rtl="1"/>
            <a:endParaRPr lang="ar-KW" dirty="0"/>
          </a:p>
        </p:txBody>
      </p:sp>
      <p:pic>
        <p:nvPicPr>
          <p:cNvPr id="4" name="Picture 3">
            <a:extLst>
              <a:ext uri="{FF2B5EF4-FFF2-40B4-BE49-F238E27FC236}">
                <a16:creationId xmlns:a16="http://schemas.microsoft.com/office/drawing/2014/main" id="{C0BE7D76-8804-2043-A0BE-98BCB0A9BAB4}"/>
              </a:ext>
            </a:extLst>
          </p:cNvPr>
          <p:cNvPicPr>
            <a:picLocks noChangeAspect="1"/>
          </p:cNvPicPr>
          <p:nvPr/>
        </p:nvPicPr>
        <p:blipFill rotWithShape="1">
          <a:blip r:embed="rId2"/>
          <a:srcRect r="26281" b="17553"/>
          <a:stretch/>
        </p:blipFill>
        <p:spPr>
          <a:xfrm>
            <a:off x="-971550" y="2939541"/>
            <a:ext cx="3143251" cy="3708909"/>
          </a:xfrm>
          <a:prstGeom prst="rect">
            <a:avLst/>
          </a:prstGeom>
        </p:spPr>
      </p:pic>
    </p:spTree>
    <p:extLst>
      <p:ext uri="{BB962C8B-B14F-4D97-AF65-F5344CB8AC3E}">
        <p14:creationId xmlns:p14="http://schemas.microsoft.com/office/powerpoint/2010/main" val="2455547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D64E-381F-456A-9818-3F9F8E4E5FB1}"/>
              </a:ext>
            </a:extLst>
          </p:cNvPr>
          <p:cNvSpPr>
            <a:spLocks noGrp="1"/>
          </p:cNvSpPr>
          <p:nvPr>
            <p:ph type="title"/>
          </p:nvPr>
        </p:nvSpPr>
        <p:spPr/>
        <p:txBody>
          <a:bodyPr/>
          <a:lstStyle/>
          <a:p>
            <a:pPr algn="ctr"/>
            <a:r>
              <a:rPr lang="ar-KW" dirty="0">
                <a:solidFill>
                  <a:srgbClr val="C00000"/>
                </a:solidFill>
              </a:rPr>
              <a:t>التوصيات</a:t>
            </a:r>
            <a:endParaRPr lang="en-US" dirty="0">
              <a:solidFill>
                <a:srgbClr val="C00000"/>
              </a:solidFill>
            </a:endParaRPr>
          </a:p>
        </p:txBody>
      </p:sp>
      <p:sp>
        <p:nvSpPr>
          <p:cNvPr id="3" name="Content Placeholder 2">
            <a:extLst>
              <a:ext uri="{FF2B5EF4-FFF2-40B4-BE49-F238E27FC236}">
                <a16:creationId xmlns:a16="http://schemas.microsoft.com/office/drawing/2014/main" id="{5E5A28B4-81EF-47C8-A37E-FE62D9A2DF33}"/>
              </a:ext>
            </a:extLst>
          </p:cNvPr>
          <p:cNvSpPr>
            <a:spLocks noGrp="1"/>
          </p:cNvSpPr>
          <p:nvPr>
            <p:ph idx="1"/>
          </p:nvPr>
        </p:nvSpPr>
        <p:spPr>
          <a:xfrm>
            <a:off x="1355834" y="1825625"/>
            <a:ext cx="9997966" cy="4522623"/>
          </a:xfrm>
        </p:spPr>
        <p:txBody>
          <a:bodyPr>
            <a:normAutofit fontScale="85000" lnSpcReduction="20000"/>
          </a:bodyPr>
          <a:lstStyle/>
          <a:p>
            <a:pPr algn="r" rtl="1">
              <a:lnSpc>
                <a:spcPct val="150000"/>
              </a:lnSpc>
            </a:pPr>
            <a:r>
              <a:rPr lang="ar-KW" b="1" dirty="0"/>
              <a:t>التركيز والاستثمار في تحسين البيئة المعيشية في الأماكن المزدحمة حيث ان حماية العمالة هي جزء من حماية باقي المجتمع من المرض</a:t>
            </a:r>
          </a:p>
          <a:p>
            <a:pPr algn="r" rtl="1">
              <a:lnSpc>
                <a:spcPct val="150000"/>
              </a:lnSpc>
            </a:pPr>
            <a:r>
              <a:rPr lang="ar-KW" b="1" dirty="0"/>
              <a:t>يجب حماية المسنين وذوي الامراض المزمنة والحوامل</a:t>
            </a:r>
          </a:p>
          <a:p>
            <a:pPr algn="r" rtl="1">
              <a:lnSpc>
                <a:spcPct val="150000"/>
              </a:lnSpc>
            </a:pPr>
            <a:r>
              <a:rPr lang="ar-KW" b="1" dirty="0"/>
              <a:t>تكثيف التوعية المجتمعية على التباعد حتى يصبح جزء من الحياة الطبيعية</a:t>
            </a:r>
          </a:p>
          <a:p>
            <a:pPr algn="r" rtl="1">
              <a:lnSpc>
                <a:spcPct val="150000"/>
              </a:lnSpc>
            </a:pPr>
            <a:r>
              <a:rPr lang="ar-KW" b="1" dirty="0"/>
              <a:t>يقوم ممثلي كل قطاع بالحرص على تطبيق الاشتراطات الصحية بما يتناسب مع طبيعة العمل ووضع الآلية اللازمة لمتابعة مدى الالتزام بها. </a:t>
            </a:r>
          </a:p>
          <a:p>
            <a:pPr algn="r" rtl="1">
              <a:lnSpc>
                <a:spcPct val="150000"/>
              </a:lnSpc>
            </a:pPr>
            <a:r>
              <a:rPr lang="ar-KW" b="1" dirty="0"/>
              <a:t>انشاء جهاز رقابي مؤقت يتولى التدقيق على مدى الالتزام بالاشتراطات الصحية ولديه الصلاحية بالمخالفة المباشرة لمن يخالف الاشتراطات</a:t>
            </a:r>
            <a:endParaRPr lang="en-US" b="1" dirty="0"/>
          </a:p>
        </p:txBody>
      </p:sp>
      <p:pic>
        <p:nvPicPr>
          <p:cNvPr id="4" name="Picture 3">
            <a:extLst>
              <a:ext uri="{FF2B5EF4-FFF2-40B4-BE49-F238E27FC236}">
                <a16:creationId xmlns:a16="http://schemas.microsoft.com/office/drawing/2014/main" id="{A3C676FE-95DA-4CA6-BC0C-7AA23F456022}"/>
              </a:ext>
            </a:extLst>
          </p:cNvPr>
          <p:cNvPicPr>
            <a:picLocks noChangeAspect="1"/>
          </p:cNvPicPr>
          <p:nvPr/>
        </p:nvPicPr>
        <p:blipFill>
          <a:blip r:embed="rId2">
            <a:alphaModFix amt="10000"/>
          </a:blip>
          <a:stretch>
            <a:fillRect/>
          </a:stretch>
        </p:blipFill>
        <p:spPr>
          <a:xfrm>
            <a:off x="-1546562" y="4295998"/>
            <a:ext cx="3911496" cy="3911496"/>
          </a:xfrm>
          <a:prstGeom prst="rect">
            <a:avLst/>
          </a:prstGeom>
        </p:spPr>
      </p:pic>
      <p:pic>
        <p:nvPicPr>
          <p:cNvPr id="5" name="Picture 4">
            <a:extLst>
              <a:ext uri="{FF2B5EF4-FFF2-40B4-BE49-F238E27FC236}">
                <a16:creationId xmlns:a16="http://schemas.microsoft.com/office/drawing/2014/main" id="{21A4B3F4-6076-4EE3-A005-F2FEE3F55932}"/>
              </a:ext>
            </a:extLst>
          </p:cNvPr>
          <p:cNvPicPr>
            <a:picLocks noChangeAspect="1"/>
          </p:cNvPicPr>
          <p:nvPr/>
        </p:nvPicPr>
        <p:blipFill>
          <a:blip r:embed="rId3"/>
          <a:stretch>
            <a:fillRect/>
          </a:stretch>
        </p:blipFill>
        <p:spPr>
          <a:xfrm>
            <a:off x="112601" y="5334223"/>
            <a:ext cx="1451195" cy="1451195"/>
          </a:xfrm>
          <a:prstGeom prst="rect">
            <a:avLst/>
          </a:prstGeom>
        </p:spPr>
      </p:pic>
    </p:spTree>
    <p:extLst>
      <p:ext uri="{BB962C8B-B14F-4D97-AF65-F5344CB8AC3E}">
        <p14:creationId xmlns:p14="http://schemas.microsoft.com/office/powerpoint/2010/main" val="4174961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8DAD6-5E19-45B9-90AE-3FC1ED0DACBA}"/>
              </a:ext>
            </a:extLst>
          </p:cNvPr>
          <p:cNvSpPr>
            <a:spLocks noGrp="1"/>
          </p:cNvSpPr>
          <p:nvPr>
            <p:ph type="title"/>
          </p:nvPr>
        </p:nvSpPr>
        <p:spPr/>
        <p:txBody>
          <a:bodyPr/>
          <a:lstStyle/>
          <a:p>
            <a:pPr algn="ctr" rtl="1">
              <a:lnSpc>
                <a:spcPct val="150000"/>
              </a:lnSpc>
            </a:pPr>
            <a:r>
              <a:rPr lang="ar-KW" dirty="0">
                <a:solidFill>
                  <a:srgbClr val="C00000"/>
                </a:solidFill>
              </a:rPr>
              <a:t>التوصيات</a:t>
            </a:r>
            <a:endParaRPr lang="en-US" dirty="0">
              <a:solidFill>
                <a:srgbClr val="C00000"/>
              </a:solidFill>
            </a:endParaRPr>
          </a:p>
        </p:txBody>
      </p:sp>
      <p:sp>
        <p:nvSpPr>
          <p:cNvPr id="3" name="Content Placeholder 2">
            <a:extLst>
              <a:ext uri="{FF2B5EF4-FFF2-40B4-BE49-F238E27FC236}">
                <a16:creationId xmlns:a16="http://schemas.microsoft.com/office/drawing/2014/main" id="{FE744F42-5694-460F-A071-63F53396D5FB}"/>
              </a:ext>
            </a:extLst>
          </p:cNvPr>
          <p:cNvSpPr>
            <a:spLocks noGrp="1"/>
          </p:cNvSpPr>
          <p:nvPr>
            <p:ph idx="1"/>
          </p:nvPr>
        </p:nvSpPr>
        <p:spPr>
          <a:solidFill>
            <a:schemeClr val="bg1"/>
          </a:solidFill>
          <a:ln w="28575">
            <a:noFill/>
          </a:ln>
          <a:effectLst/>
        </p:spPr>
        <p:txBody>
          <a:bodyPr>
            <a:normAutofit/>
          </a:bodyPr>
          <a:lstStyle/>
          <a:p>
            <a:pPr algn="r" rtl="1">
              <a:lnSpc>
                <a:spcPct val="150000"/>
              </a:lnSpc>
            </a:pPr>
            <a:r>
              <a:rPr lang="ar-KW" b="1" dirty="0">
                <a:cs typeface="+mj-cs"/>
              </a:rPr>
              <a:t>إيجاد الحلول للعمالة الغير منظمة  والاستغناء عن العمالة الغير ضرورية</a:t>
            </a:r>
          </a:p>
          <a:p>
            <a:pPr algn="r" rtl="1">
              <a:lnSpc>
                <a:spcPct val="150000"/>
              </a:lnSpc>
            </a:pPr>
            <a:r>
              <a:rPr lang="ar-KW" b="1" dirty="0">
                <a:cs typeface="+mj-cs"/>
              </a:rPr>
              <a:t>دور القطاع الخاص في التعاون في تطبيق الاشتراطات الصحية لمساكن العمال</a:t>
            </a:r>
          </a:p>
          <a:p>
            <a:pPr algn="r" rtl="1">
              <a:lnSpc>
                <a:spcPct val="150000"/>
              </a:lnSpc>
            </a:pPr>
            <a:r>
              <a:rPr lang="ar-KW" b="1" dirty="0">
                <a:cs typeface="+mj-cs"/>
              </a:rPr>
              <a:t>تشجيع الكويتيين على الاكتفاء الذاتي في الخدمات الأساسية</a:t>
            </a:r>
          </a:p>
          <a:p>
            <a:pPr algn="r" rtl="1">
              <a:lnSpc>
                <a:spcPct val="150000"/>
              </a:lnSpc>
            </a:pPr>
            <a:endParaRPr lang="en-US" b="1" dirty="0">
              <a:cs typeface="+mj-cs"/>
            </a:endParaRPr>
          </a:p>
        </p:txBody>
      </p:sp>
      <p:pic>
        <p:nvPicPr>
          <p:cNvPr id="4" name="Picture 3">
            <a:extLst>
              <a:ext uri="{FF2B5EF4-FFF2-40B4-BE49-F238E27FC236}">
                <a16:creationId xmlns:a16="http://schemas.microsoft.com/office/drawing/2014/main" id="{6F2F7CFF-F2FB-421C-9EE4-EAED5C256102}"/>
              </a:ext>
            </a:extLst>
          </p:cNvPr>
          <p:cNvPicPr>
            <a:picLocks noChangeAspect="1"/>
          </p:cNvPicPr>
          <p:nvPr/>
        </p:nvPicPr>
        <p:blipFill>
          <a:blip r:embed="rId2">
            <a:alphaModFix amt="10000"/>
          </a:blip>
          <a:stretch>
            <a:fillRect/>
          </a:stretch>
        </p:blipFill>
        <p:spPr>
          <a:xfrm>
            <a:off x="-1546562" y="4295998"/>
            <a:ext cx="3911496" cy="3911496"/>
          </a:xfrm>
          <a:prstGeom prst="rect">
            <a:avLst/>
          </a:prstGeom>
        </p:spPr>
      </p:pic>
      <p:pic>
        <p:nvPicPr>
          <p:cNvPr id="5" name="Picture 4">
            <a:extLst>
              <a:ext uri="{FF2B5EF4-FFF2-40B4-BE49-F238E27FC236}">
                <a16:creationId xmlns:a16="http://schemas.microsoft.com/office/drawing/2014/main" id="{FF10E70B-F32E-425F-973F-DB97BC646E9E}"/>
              </a:ext>
            </a:extLst>
          </p:cNvPr>
          <p:cNvPicPr>
            <a:picLocks noChangeAspect="1"/>
          </p:cNvPicPr>
          <p:nvPr/>
        </p:nvPicPr>
        <p:blipFill>
          <a:blip r:embed="rId3"/>
          <a:stretch>
            <a:fillRect/>
          </a:stretch>
        </p:blipFill>
        <p:spPr>
          <a:xfrm>
            <a:off x="112601" y="5334223"/>
            <a:ext cx="1451195" cy="1451195"/>
          </a:xfrm>
          <a:prstGeom prst="rect">
            <a:avLst/>
          </a:prstGeom>
        </p:spPr>
      </p:pic>
    </p:spTree>
    <p:extLst>
      <p:ext uri="{BB962C8B-B14F-4D97-AF65-F5344CB8AC3E}">
        <p14:creationId xmlns:p14="http://schemas.microsoft.com/office/powerpoint/2010/main" val="444438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338E-AD67-F247-A140-AEB56DDFD614}"/>
              </a:ext>
            </a:extLst>
          </p:cNvPr>
          <p:cNvSpPr>
            <a:spLocks noGrp="1"/>
          </p:cNvSpPr>
          <p:nvPr>
            <p:ph type="title"/>
          </p:nvPr>
        </p:nvSpPr>
        <p:spPr/>
        <p:txBody>
          <a:bodyPr/>
          <a:lstStyle/>
          <a:p>
            <a:r>
              <a:rPr lang="en-KW" b="1" dirty="0"/>
              <a:t>Time-Dependent Reproductive Number</a:t>
            </a:r>
          </a:p>
        </p:txBody>
      </p:sp>
      <p:pic>
        <p:nvPicPr>
          <p:cNvPr id="5" name="Content Placeholder 4" descr="A close up of a map&#10;&#10;Description automatically generated">
            <a:extLst>
              <a:ext uri="{FF2B5EF4-FFF2-40B4-BE49-F238E27FC236}">
                <a16:creationId xmlns:a16="http://schemas.microsoft.com/office/drawing/2014/main" id="{3FD33FBD-BBE5-8045-B028-0D3467055FB9}"/>
              </a:ext>
            </a:extLst>
          </p:cNvPr>
          <p:cNvPicPr>
            <a:picLocks noGrp="1" noChangeAspect="1"/>
          </p:cNvPicPr>
          <p:nvPr>
            <p:ph idx="1"/>
          </p:nvPr>
        </p:nvPicPr>
        <p:blipFill>
          <a:blip r:embed="rId2"/>
          <a:stretch>
            <a:fillRect/>
          </a:stretch>
        </p:blipFill>
        <p:spPr>
          <a:xfrm>
            <a:off x="2207231" y="1825625"/>
            <a:ext cx="7777538" cy="4351338"/>
          </a:xfrm>
        </p:spPr>
      </p:pic>
    </p:spTree>
    <p:extLst>
      <p:ext uri="{BB962C8B-B14F-4D97-AF65-F5344CB8AC3E}">
        <p14:creationId xmlns:p14="http://schemas.microsoft.com/office/powerpoint/2010/main" val="3260103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58BAA-9F30-9441-8DF0-1FCAF7445A2E}"/>
              </a:ext>
            </a:extLst>
          </p:cNvPr>
          <p:cNvSpPr>
            <a:spLocks noGrp="1"/>
          </p:cNvSpPr>
          <p:nvPr>
            <p:ph idx="1"/>
          </p:nvPr>
        </p:nvSpPr>
        <p:spPr>
          <a:xfrm>
            <a:off x="856129" y="2650377"/>
            <a:ext cx="10515600" cy="4351338"/>
          </a:xfrm>
        </p:spPr>
        <p:txBody>
          <a:bodyPr>
            <a:normAutofit/>
          </a:bodyPr>
          <a:lstStyle/>
          <a:p>
            <a:pPr marL="0" indent="0" algn="ctr" defTabSz="914400" rtl="1" eaLnBrk="1" latinLnBrk="0" hangingPunct="1">
              <a:lnSpc>
                <a:spcPct val="90000"/>
              </a:lnSpc>
              <a:spcBef>
                <a:spcPts val="1000"/>
              </a:spcBef>
              <a:buNone/>
            </a:pPr>
            <a:r>
              <a:rPr lang="ar-SA" sz="4800" b="1" dirty="0"/>
              <a:t>اتخذت وزارة الصحة تدابير صارمة منذ بداية الأزمة وذلك للحد من انتشار الوباء</a:t>
            </a:r>
            <a:endParaRPr lang="en-US" sz="4800" b="1" dirty="0"/>
          </a:p>
        </p:txBody>
      </p:sp>
    </p:spTree>
    <p:extLst>
      <p:ext uri="{BB962C8B-B14F-4D97-AF65-F5344CB8AC3E}">
        <p14:creationId xmlns:p14="http://schemas.microsoft.com/office/powerpoint/2010/main" val="3012741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90DF5-E3B3-4A02-9682-03CDBA51F500}"/>
              </a:ext>
            </a:extLst>
          </p:cNvPr>
          <p:cNvSpPr>
            <a:spLocks noGrp="1"/>
          </p:cNvSpPr>
          <p:nvPr>
            <p:ph type="title"/>
          </p:nvPr>
        </p:nvSpPr>
        <p:spPr/>
        <p:txBody>
          <a:bodyPr/>
          <a:lstStyle/>
          <a:p>
            <a:pPr algn="ctr" rtl="1"/>
            <a:r>
              <a:rPr lang="ar-KW" b="1" dirty="0"/>
              <a:t>تلجأ بلدان العالم الى خفض المنحنى</a:t>
            </a:r>
            <a:br>
              <a:rPr lang="en-US" b="1" dirty="0"/>
            </a:br>
            <a:r>
              <a:rPr lang="ar-KW" b="1" dirty="0"/>
              <a:t> (</a:t>
            </a:r>
            <a:r>
              <a:rPr lang="en-US" b="1" dirty="0"/>
              <a:t>Flattening the curve</a:t>
            </a:r>
            <a:r>
              <a:rPr lang="ar-KW" b="1" dirty="0"/>
              <a:t>)</a:t>
            </a:r>
            <a:endParaRPr lang="en-US" b="1" dirty="0"/>
          </a:p>
        </p:txBody>
      </p:sp>
      <p:sp>
        <p:nvSpPr>
          <p:cNvPr id="3" name="Content Placeholder 2">
            <a:extLst>
              <a:ext uri="{FF2B5EF4-FFF2-40B4-BE49-F238E27FC236}">
                <a16:creationId xmlns:a16="http://schemas.microsoft.com/office/drawing/2014/main" id="{3AAACD94-D426-4E02-BCE3-29FA79AB40DC}"/>
              </a:ext>
            </a:extLst>
          </p:cNvPr>
          <p:cNvSpPr>
            <a:spLocks noGrp="1"/>
          </p:cNvSpPr>
          <p:nvPr>
            <p:ph idx="1"/>
          </p:nvPr>
        </p:nvSpPr>
        <p:spPr/>
        <p:txBody>
          <a:bodyPr/>
          <a:lstStyle/>
          <a:p>
            <a:endParaRPr lang="en-US" dirty="0"/>
          </a:p>
        </p:txBody>
      </p:sp>
      <p:pic>
        <p:nvPicPr>
          <p:cNvPr id="2050" name="Picture 2" descr="The longer it takes for coronavirus to spread the population, the more time hospitals have to prepare.">
            <a:extLst>
              <a:ext uri="{FF2B5EF4-FFF2-40B4-BE49-F238E27FC236}">
                <a16:creationId xmlns:a16="http://schemas.microsoft.com/office/drawing/2014/main" id="{E05703FD-AACD-4D0F-A63E-101B88C9C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380" y="1027906"/>
            <a:ext cx="8669020" cy="57793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AEB49C-34BF-48EE-9FD2-9E31E7AC338C}"/>
              </a:ext>
            </a:extLst>
          </p:cNvPr>
          <p:cNvSpPr txBox="1"/>
          <p:nvPr/>
        </p:nvSpPr>
        <p:spPr>
          <a:xfrm>
            <a:off x="9824720" y="3429000"/>
            <a:ext cx="2077813" cy="461665"/>
          </a:xfrm>
          <a:prstGeom prst="rect">
            <a:avLst/>
          </a:prstGeom>
          <a:noFill/>
        </p:spPr>
        <p:txBody>
          <a:bodyPr wrap="none" rtlCol="0">
            <a:spAutoFit/>
          </a:bodyPr>
          <a:lstStyle/>
          <a:p>
            <a:r>
              <a:rPr lang="ar-KW" sz="2400" b="1" dirty="0"/>
              <a:t>قدرة النظام الصحي</a:t>
            </a:r>
            <a:endParaRPr lang="en-US" sz="2400" b="1" dirty="0"/>
          </a:p>
        </p:txBody>
      </p:sp>
      <p:sp>
        <p:nvSpPr>
          <p:cNvPr id="5" name="Arrow: Down 4">
            <a:extLst>
              <a:ext uri="{FF2B5EF4-FFF2-40B4-BE49-F238E27FC236}">
                <a16:creationId xmlns:a16="http://schemas.microsoft.com/office/drawing/2014/main" id="{77BCBA44-056C-4713-BB24-1916ED92F1DB}"/>
              </a:ext>
            </a:extLst>
          </p:cNvPr>
          <p:cNvSpPr/>
          <p:nvPr/>
        </p:nvSpPr>
        <p:spPr>
          <a:xfrm rot="5400000">
            <a:off x="9443720" y="3520440"/>
            <a:ext cx="335280" cy="375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321B6C-8921-41A1-8C58-FFDE2708AB49}"/>
              </a:ext>
            </a:extLst>
          </p:cNvPr>
          <p:cNvSpPr txBox="1"/>
          <p:nvPr/>
        </p:nvSpPr>
        <p:spPr>
          <a:xfrm>
            <a:off x="3085375" y="5792165"/>
            <a:ext cx="6739345" cy="461665"/>
          </a:xfrm>
          <a:prstGeom prst="rect">
            <a:avLst/>
          </a:prstGeom>
          <a:solidFill>
            <a:schemeClr val="bg1"/>
          </a:solidFill>
          <a:ln>
            <a:solidFill>
              <a:schemeClr val="tx1"/>
            </a:solidFill>
          </a:ln>
        </p:spPr>
        <p:txBody>
          <a:bodyPr wrap="none" rtlCol="0">
            <a:spAutoFit/>
          </a:bodyPr>
          <a:lstStyle/>
          <a:p>
            <a:pPr algn="r" rtl="1"/>
            <a:r>
              <a:rPr lang="ar-KW" sz="2400" b="1" dirty="0"/>
              <a:t>بالإجراءات الاحترازية يتم تأخير الحالات ليستوعبها النظام الصحي </a:t>
            </a:r>
            <a:endParaRPr lang="en-US" sz="2400" b="1" dirty="0"/>
          </a:p>
        </p:txBody>
      </p:sp>
    </p:spTree>
    <p:extLst>
      <p:ext uri="{BB962C8B-B14F-4D97-AF65-F5344CB8AC3E}">
        <p14:creationId xmlns:p14="http://schemas.microsoft.com/office/powerpoint/2010/main" val="3092754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24E4-706C-44D2-B2C3-0A99F863DC76}"/>
              </a:ext>
            </a:extLst>
          </p:cNvPr>
          <p:cNvSpPr>
            <a:spLocks noGrp="1"/>
          </p:cNvSpPr>
          <p:nvPr>
            <p:ph type="title"/>
          </p:nvPr>
        </p:nvSpPr>
        <p:spPr/>
        <p:txBody>
          <a:bodyPr>
            <a:normAutofit/>
          </a:bodyPr>
          <a:lstStyle/>
          <a:p>
            <a:pPr algn="ctr" rtl="1"/>
            <a:r>
              <a:rPr lang="ar-KW" sz="4000" b="1" dirty="0"/>
              <a:t>الطريق الوحيدة المتفق عليها عالميا للتعامل مع فايروس كورونا</a:t>
            </a:r>
            <a:endParaRPr lang="en-US" sz="4000" b="1" dirty="0"/>
          </a:p>
        </p:txBody>
      </p:sp>
      <p:pic>
        <p:nvPicPr>
          <p:cNvPr id="60" name="Picture 59">
            <a:extLst>
              <a:ext uri="{FF2B5EF4-FFF2-40B4-BE49-F238E27FC236}">
                <a16:creationId xmlns:a16="http://schemas.microsoft.com/office/drawing/2014/main" id="{43C2F3A0-9BA1-4C15-8B23-D1DE90625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99627" y="4213226"/>
            <a:ext cx="225887" cy="611866"/>
          </a:xfrm>
          <a:prstGeom prst="rect">
            <a:avLst/>
          </a:prstGeom>
        </p:spPr>
      </p:pic>
      <p:pic>
        <p:nvPicPr>
          <p:cNvPr id="61" name="Picture 60">
            <a:extLst>
              <a:ext uri="{FF2B5EF4-FFF2-40B4-BE49-F238E27FC236}">
                <a16:creationId xmlns:a16="http://schemas.microsoft.com/office/drawing/2014/main" id="{B6EC04C1-5474-46BF-8DFD-755E9D2AE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71757" y="4213226"/>
            <a:ext cx="225887" cy="611866"/>
          </a:xfrm>
          <a:prstGeom prst="rect">
            <a:avLst/>
          </a:prstGeom>
        </p:spPr>
      </p:pic>
      <p:pic>
        <p:nvPicPr>
          <p:cNvPr id="62" name="Picture 61">
            <a:extLst>
              <a:ext uri="{FF2B5EF4-FFF2-40B4-BE49-F238E27FC236}">
                <a16:creationId xmlns:a16="http://schemas.microsoft.com/office/drawing/2014/main" id="{27CF6B83-FF74-42A0-BDA5-5C2518F7D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40961" y="4223386"/>
            <a:ext cx="225887" cy="611866"/>
          </a:xfrm>
          <a:prstGeom prst="rect">
            <a:avLst/>
          </a:prstGeom>
        </p:spPr>
      </p:pic>
      <p:pic>
        <p:nvPicPr>
          <p:cNvPr id="63" name="Picture 62">
            <a:extLst>
              <a:ext uri="{FF2B5EF4-FFF2-40B4-BE49-F238E27FC236}">
                <a16:creationId xmlns:a16="http://schemas.microsoft.com/office/drawing/2014/main" id="{10D2601B-BE18-4D85-94A5-04B02812E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211452" y="4213226"/>
            <a:ext cx="225887" cy="611866"/>
          </a:xfrm>
          <a:prstGeom prst="rect">
            <a:avLst/>
          </a:prstGeom>
        </p:spPr>
      </p:pic>
      <p:pic>
        <p:nvPicPr>
          <p:cNvPr id="64" name="Picture 63">
            <a:extLst>
              <a:ext uri="{FF2B5EF4-FFF2-40B4-BE49-F238E27FC236}">
                <a16:creationId xmlns:a16="http://schemas.microsoft.com/office/drawing/2014/main" id="{67FA2BF0-1E0C-429F-82AB-21D6EABB7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99627" y="3535038"/>
            <a:ext cx="225887" cy="611866"/>
          </a:xfrm>
          <a:prstGeom prst="rect">
            <a:avLst/>
          </a:prstGeom>
        </p:spPr>
      </p:pic>
      <p:pic>
        <p:nvPicPr>
          <p:cNvPr id="65" name="Picture 64">
            <a:extLst>
              <a:ext uri="{FF2B5EF4-FFF2-40B4-BE49-F238E27FC236}">
                <a16:creationId xmlns:a16="http://schemas.microsoft.com/office/drawing/2014/main" id="{C7E19912-C3E2-451D-8272-F1F3F6C99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71757" y="3535038"/>
            <a:ext cx="225887" cy="611866"/>
          </a:xfrm>
          <a:prstGeom prst="rect">
            <a:avLst/>
          </a:prstGeom>
        </p:spPr>
      </p:pic>
      <p:pic>
        <p:nvPicPr>
          <p:cNvPr id="66" name="Picture 65">
            <a:extLst>
              <a:ext uri="{FF2B5EF4-FFF2-40B4-BE49-F238E27FC236}">
                <a16:creationId xmlns:a16="http://schemas.microsoft.com/office/drawing/2014/main" id="{698FD694-5943-4334-8E04-2EAA72578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40961" y="3545198"/>
            <a:ext cx="225887" cy="611866"/>
          </a:xfrm>
          <a:prstGeom prst="rect">
            <a:avLst/>
          </a:prstGeom>
        </p:spPr>
      </p:pic>
      <p:pic>
        <p:nvPicPr>
          <p:cNvPr id="67" name="Picture 66">
            <a:extLst>
              <a:ext uri="{FF2B5EF4-FFF2-40B4-BE49-F238E27FC236}">
                <a16:creationId xmlns:a16="http://schemas.microsoft.com/office/drawing/2014/main" id="{A4D431B5-1F28-4AED-88A0-3FD26CD65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211452" y="3535038"/>
            <a:ext cx="225887" cy="611866"/>
          </a:xfrm>
          <a:prstGeom prst="rect">
            <a:avLst/>
          </a:prstGeom>
        </p:spPr>
      </p:pic>
      <p:pic>
        <p:nvPicPr>
          <p:cNvPr id="68" name="Picture 67">
            <a:extLst>
              <a:ext uri="{FF2B5EF4-FFF2-40B4-BE49-F238E27FC236}">
                <a16:creationId xmlns:a16="http://schemas.microsoft.com/office/drawing/2014/main" id="{A80A350D-CB55-4D4A-8E76-FE21C2CA3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81943" y="4194102"/>
            <a:ext cx="225887" cy="611866"/>
          </a:xfrm>
          <a:prstGeom prst="rect">
            <a:avLst/>
          </a:prstGeom>
        </p:spPr>
      </p:pic>
      <p:pic>
        <p:nvPicPr>
          <p:cNvPr id="69" name="Picture 68">
            <a:extLst>
              <a:ext uri="{FF2B5EF4-FFF2-40B4-BE49-F238E27FC236}">
                <a16:creationId xmlns:a16="http://schemas.microsoft.com/office/drawing/2014/main" id="{58C108B5-C48A-46C2-BC17-2922BA580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54073" y="4194102"/>
            <a:ext cx="225887" cy="611866"/>
          </a:xfrm>
          <a:prstGeom prst="rect">
            <a:avLst/>
          </a:prstGeom>
        </p:spPr>
      </p:pic>
      <p:pic>
        <p:nvPicPr>
          <p:cNvPr id="70" name="Picture 69">
            <a:extLst>
              <a:ext uri="{FF2B5EF4-FFF2-40B4-BE49-F238E27FC236}">
                <a16:creationId xmlns:a16="http://schemas.microsoft.com/office/drawing/2014/main" id="{B8FBE615-17EE-453F-A058-E83CAFBB6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23277" y="4204262"/>
            <a:ext cx="225887" cy="611866"/>
          </a:xfrm>
          <a:prstGeom prst="rect">
            <a:avLst/>
          </a:prstGeom>
        </p:spPr>
      </p:pic>
      <p:pic>
        <p:nvPicPr>
          <p:cNvPr id="71" name="Picture 70">
            <a:extLst>
              <a:ext uri="{FF2B5EF4-FFF2-40B4-BE49-F238E27FC236}">
                <a16:creationId xmlns:a16="http://schemas.microsoft.com/office/drawing/2014/main" id="{2F25F347-5B17-4EC6-8844-F56C3CEA2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293768" y="4194102"/>
            <a:ext cx="225887" cy="611866"/>
          </a:xfrm>
          <a:prstGeom prst="rect">
            <a:avLst/>
          </a:prstGeom>
        </p:spPr>
      </p:pic>
      <p:pic>
        <p:nvPicPr>
          <p:cNvPr id="72" name="Picture 71">
            <a:extLst>
              <a:ext uri="{FF2B5EF4-FFF2-40B4-BE49-F238E27FC236}">
                <a16:creationId xmlns:a16="http://schemas.microsoft.com/office/drawing/2014/main" id="{D89A1A2F-0015-4E56-B143-3AB87E703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22925" y="3531436"/>
            <a:ext cx="225887" cy="611866"/>
          </a:xfrm>
          <a:prstGeom prst="rect">
            <a:avLst/>
          </a:prstGeom>
        </p:spPr>
      </p:pic>
      <p:pic>
        <p:nvPicPr>
          <p:cNvPr id="73" name="Picture 72">
            <a:extLst>
              <a:ext uri="{FF2B5EF4-FFF2-40B4-BE49-F238E27FC236}">
                <a16:creationId xmlns:a16="http://schemas.microsoft.com/office/drawing/2014/main" id="{A24AF86F-B719-439D-AA8C-CC46946B1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295055" y="3531436"/>
            <a:ext cx="225887" cy="611866"/>
          </a:xfrm>
          <a:prstGeom prst="rect">
            <a:avLst/>
          </a:prstGeom>
        </p:spPr>
      </p:pic>
      <p:pic>
        <p:nvPicPr>
          <p:cNvPr id="74" name="Picture 73">
            <a:extLst>
              <a:ext uri="{FF2B5EF4-FFF2-40B4-BE49-F238E27FC236}">
                <a16:creationId xmlns:a16="http://schemas.microsoft.com/office/drawing/2014/main" id="{63916504-E049-4967-B598-A598780E3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64259" y="3541596"/>
            <a:ext cx="225887" cy="611866"/>
          </a:xfrm>
          <a:prstGeom prst="rect">
            <a:avLst/>
          </a:prstGeom>
        </p:spPr>
      </p:pic>
      <p:pic>
        <p:nvPicPr>
          <p:cNvPr id="75" name="Picture 74">
            <a:extLst>
              <a:ext uri="{FF2B5EF4-FFF2-40B4-BE49-F238E27FC236}">
                <a16:creationId xmlns:a16="http://schemas.microsoft.com/office/drawing/2014/main" id="{9295CFA1-B0B9-490C-A481-15A1D6B9F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34750" y="3531436"/>
            <a:ext cx="225887" cy="611866"/>
          </a:xfrm>
          <a:prstGeom prst="rect">
            <a:avLst/>
          </a:prstGeom>
        </p:spPr>
      </p:pic>
      <p:pic>
        <p:nvPicPr>
          <p:cNvPr id="76" name="Picture 75">
            <a:extLst>
              <a:ext uri="{FF2B5EF4-FFF2-40B4-BE49-F238E27FC236}">
                <a16:creationId xmlns:a16="http://schemas.microsoft.com/office/drawing/2014/main" id="{6A62AFBD-594B-4816-A151-B4B29B4B5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62972" y="4194102"/>
            <a:ext cx="225887" cy="611866"/>
          </a:xfrm>
          <a:prstGeom prst="rect">
            <a:avLst/>
          </a:prstGeom>
        </p:spPr>
      </p:pic>
      <p:pic>
        <p:nvPicPr>
          <p:cNvPr id="77" name="Picture 76">
            <a:extLst>
              <a:ext uri="{FF2B5EF4-FFF2-40B4-BE49-F238E27FC236}">
                <a16:creationId xmlns:a16="http://schemas.microsoft.com/office/drawing/2014/main" id="{E0E689E4-5C1E-4090-8A33-CAC2D5806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35102" y="4194102"/>
            <a:ext cx="225887" cy="611866"/>
          </a:xfrm>
          <a:prstGeom prst="rect">
            <a:avLst/>
          </a:prstGeom>
        </p:spPr>
      </p:pic>
      <p:pic>
        <p:nvPicPr>
          <p:cNvPr id="78" name="Picture 77">
            <a:extLst>
              <a:ext uri="{FF2B5EF4-FFF2-40B4-BE49-F238E27FC236}">
                <a16:creationId xmlns:a16="http://schemas.microsoft.com/office/drawing/2014/main" id="{BF6E5BC1-EE46-43D1-8B24-B188D6AA2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104306" y="4204262"/>
            <a:ext cx="225887" cy="611866"/>
          </a:xfrm>
          <a:prstGeom prst="rect">
            <a:avLst/>
          </a:prstGeom>
        </p:spPr>
      </p:pic>
      <p:pic>
        <p:nvPicPr>
          <p:cNvPr id="79" name="Picture 78">
            <a:extLst>
              <a:ext uri="{FF2B5EF4-FFF2-40B4-BE49-F238E27FC236}">
                <a16:creationId xmlns:a16="http://schemas.microsoft.com/office/drawing/2014/main" id="{B804CDC0-7BCB-4F2D-A312-B1BB80338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74797" y="4194102"/>
            <a:ext cx="225887" cy="611866"/>
          </a:xfrm>
          <a:prstGeom prst="rect">
            <a:avLst/>
          </a:prstGeom>
        </p:spPr>
      </p:pic>
      <p:pic>
        <p:nvPicPr>
          <p:cNvPr id="81" name="Picture 80">
            <a:extLst>
              <a:ext uri="{FF2B5EF4-FFF2-40B4-BE49-F238E27FC236}">
                <a16:creationId xmlns:a16="http://schemas.microsoft.com/office/drawing/2014/main" id="{BEED4A4E-E865-4B44-8C95-BDF58B8AB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69453" y="3541596"/>
            <a:ext cx="225887" cy="611866"/>
          </a:xfrm>
          <a:prstGeom prst="rect">
            <a:avLst/>
          </a:prstGeom>
        </p:spPr>
      </p:pic>
      <p:pic>
        <p:nvPicPr>
          <p:cNvPr id="82" name="Picture 81">
            <a:extLst>
              <a:ext uri="{FF2B5EF4-FFF2-40B4-BE49-F238E27FC236}">
                <a16:creationId xmlns:a16="http://schemas.microsoft.com/office/drawing/2014/main" id="{89DAECCB-9A61-4D46-AE35-D933A53A8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41583" y="3541596"/>
            <a:ext cx="225887" cy="611866"/>
          </a:xfrm>
          <a:prstGeom prst="rect">
            <a:avLst/>
          </a:prstGeom>
        </p:spPr>
      </p:pic>
      <p:pic>
        <p:nvPicPr>
          <p:cNvPr id="83" name="Picture 82">
            <a:extLst>
              <a:ext uri="{FF2B5EF4-FFF2-40B4-BE49-F238E27FC236}">
                <a16:creationId xmlns:a16="http://schemas.microsoft.com/office/drawing/2014/main" id="{71B3E4B8-EC03-4557-9F6D-0ADAD6AF6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0787" y="3551756"/>
            <a:ext cx="225887" cy="611866"/>
          </a:xfrm>
          <a:prstGeom prst="rect">
            <a:avLst/>
          </a:prstGeom>
        </p:spPr>
      </p:pic>
      <p:pic>
        <p:nvPicPr>
          <p:cNvPr id="84" name="Picture 83">
            <a:extLst>
              <a:ext uri="{FF2B5EF4-FFF2-40B4-BE49-F238E27FC236}">
                <a16:creationId xmlns:a16="http://schemas.microsoft.com/office/drawing/2014/main" id="{EFD4A4EC-3D31-4ABD-9944-3B23363D2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38657" y="4194102"/>
            <a:ext cx="225887" cy="611866"/>
          </a:xfrm>
          <a:prstGeom prst="rect">
            <a:avLst/>
          </a:prstGeom>
        </p:spPr>
      </p:pic>
      <p:pic>
        <p:nvPicPr>
          <p:cNvPr id="85" name="Picture 84">
            <a:extLst>
              <a:ext uri="{FF2B5EF4-FFF2-40B4-BE49-F238E27FC236}">
                <a16:creationId xmlns:a16="http://schemas.microsoft.com/office/drawing/2014/main" id="{52C39D4D-E092-4FE5-829B-93C633B36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0787" y="4194102"/>
            <a:ext cx="225887" cy="611866"/>
          </a:xfrm>
          <a:prstGeom prst="rect">
            <a:avLst/>
          </a:prstGeom>
        </p:spPr>
      </p:pic>
      <p:pic>
        <p:nvPicPr>
          <p:cNvPr id="87" name="Picture 86">
            <a:extLst>
              <a:ext uri="{FF2B5EF4-FFF2-40B4-BE49-F238E27FC236}">
                <a16:creationId xmlns:a16="http://schemas.microsoft.com/office/drawing/2014/main" id="{B48819D6-BD16-4A50-BC8A-4B845F6A5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85404" y="3531436"/>
            <a:ext cx="225887" cy="611866"/>
          </a:xfrm>
          <a:prstGeom prst="rect">
            <a:avLst/>
          </a:prstGeom>
        </p:spPr>
      </p:pic>
      <p:pic>
        <p:nvPicPr>
          <p:cNvPr id="88" name="Picture 87">
            <a:extLst>
              <a:ext uri="{FF2B5EF4-FFF2-40B4-BE49-F238E27FC236}">
                <a16:creationId xmlns:a16="http://schemas.microsoft.com/office/drawing/2014/main" id="{3919060E-712C-4008-9AEA-B6053C075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50795" y="3541596"/>
            <a:ext cx="225887" cy="611866"/>
          </a:xfrm>
          <a:prstGeom prst="rect">
            <a:avLst/>
          </a:prstGeom>
        </p:spPr>
      </p:pic>
      <p:pic>
        <p:nvPicPr>
          <p:cNvPr id="89" name="Picture 88">
            <a:extLst>
              <a:ext uri="{FF2B5EF4-FFF2-40B4-BE49-F238E27FC236}">
                <a16:creationId xmlns:a16="http://schemas.microsoft.com/office/drawing/2014/main" id="{2543534A-DFEF-4910-9753-562A5332E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097323" y="3558805"/>
            <a:ext cx="225887" cy="611866"/>
          </a:xfrm>
          <a:prstGeom prst="rect">
            <a:avLst/>
          </a:prstGeom>
        </p:spPr>
      </p:pic>
    </p:spTree>
    <p:extLst>
      <p:ext uri="{BB962C8B-B14F-4D97-AF65-F5344CB8AC3E}">
        <p14:creationId xmlns:p14="http://schemas.microsoft.com/office/powerpoint/2010/main" val="336186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24E4-706C-44D2-B2C3-0A99F863DC76}"/>
              </a:ext>
            </a:extLst>
          </p:cNvPr>
          <p:cNvSpPr>
            <a:spLocks noGrp="1"/>
          </p:cNvSpPr>
          <p:nvPr>
            <p:ph type="title"/>
          </p:nvPr>
        </p:nvSpPr>
        <p:spPr/>
        <p:txBody>
          <a:bodyPr>
            <a:normAutofit/>
          </a:bodyPr>
          <a:lstStyle/>
          <a:p>
            <a:pPr algn="ctr" rtl="1"/>
            <a:r>
              <a:rPr lang="ar-KW" sz="4000" b="1" dirty="0"/>
              <a:t>الطرق الوحيدة المتفق عليها عالميا للتعامل مع فايروس كورونا</a:t>
            </a:r>
            <a:endParaRPr lang="en-US" sz="4000" b="1" dirty="0"/>
          </a:p>
        </p:txBody>
      </p:sp>
      <p:pic>
        <p:nvPicPr>
          <p:cNvPr id="15" name="Picture 14">
            <a:extLst>
              <a:ext uri="{FF2B5EF4-FFF2-40B4-BE49-F238E27FC236}">
                <a16:creationId xmlns:a16="http://schemas.microsoft.com/office/drawing/2014/main" id="{F927C997-2335-4D40-977A-B3F46F563F90}"/>
              </a:ext>
            </a:extLst>
          </p:cNvPr>
          <p:cNvPicPr>
            <a:picLocks noChangeAspect="1"/>
          </p:cNvPicPr>
          <p:nvPr/>
        </p:nvPicPr>
        <p:blipFill>
          <a:blip r:embed="rId2"/>
          <a:stretch>
            <a:fillRect/>
          </a:stretch>
        </p:blipFill>
        <p:spPr>
          <a:xfrm flipH="1">
            <a:off x="5480656" y="3535038"/>
            <a:ext cx="228657" cy="611866"/>
          </a:xfrm>
          <a:prstGeom prst="rect">
            <a:avLst/>
          </a:prstGeom>
        </p:spPr>
      </p:pic>
      <p:pic>
        <p:nvPicPr>
          <p:cNvPr id="17" name="Picture 16">
            <a:extLst>
              <a:ext uri="{FF2B5EF4-FFF2-40B4-BE49-F238E27FC236}">
                <a16:creationId xmlns:a16="http://schemas.microsoft.com/office/drawing/2014/main" id="{F2969206-2A9E-4B71-B189-80911822E8FE}"/>
              </a:ext>
            </a:extLst>
          </p:cNvPr>
          <p:cNvPicPr>
            <a:picLocks noChangeAspect="1"/>
          </p:cNvPicPr>
          <p:nvPr/>
        </p:nvPicPr>
        <p:blipFill>
          <a:blip r:embed="rId2"/>
          <a:stretch>
            <a:fillRect/>
          </a:stretch>
        </p:blipFill>
        <p:spPr>
          <a:xfrm flipH="1">
            <a:off x="5750831" y="3535038"/>
            <a:ext cx="228657" cy="611866"/>
          </a:xfrm>
          <a:prstGeom prst="rect">
            <a:avLst/>
          </a:prstGeom>
        </p:spPr>
      </p:pic>
      <p:sp>
        <p:nvSpPr>
          <p:cNvPr id="57" name="TextBox 56">
            <a:extLst>
              <a:ext uri="{FF2B5EF4-FFF2-40B4-BE49-F238E27FC236}">
                <a16:creationId xmlns:a16="http://schemas.microsoft.com/office/drawing/2014/main" id="{7AC67220-0675-4DD3-808E-E46D4D8C233B}"/>
              </a:ext>
            </a:extLst>
          </p:cNvPr>
          <p:cNvSpPr txBox="1"/>
          <p:nvPr/>
        </p:nvSpPr>
        <p:spPr>
          <a:xfrm>
            <a:off x="5717814" y="1622977"/>
            <a:ext cx="1154483" cy="584775"/>
          </a:xfrm>
          <a:prstGeom prst="rect">
            <a:avLst/>
          </a:prstGeom>
          <a:noFill/>
        </p:spPr>
        <p:txBody>
          <a:bodyPr wrap="none" rtlCol="0">
            <a:spAutoFit/>
          </a:bodyPr>
          <a:lstStyle/>
          <a:p>
            <a:r>
              <a:rPr lang="ar-KW" sz="3200" b="1" dirty="0">
                <a:solidFill>
                  <a:srgbClr val="0070C0"/>
                </a:solidFill>
              </a:rPr>
              <a:t>الفحص</a:t>
            </a:r>
            <a:endParaRPr lang="en-US" sz="3200" b="1" dirty="0">
              <a:solidFill>
                <a:srgbClr val="0070C0"/>
              </a:solidFill>
            </a:endParaRPr>
          </a:p>
        </p:txBody>
      </p:sp>
      <p:pic>
        <p:nvPicPr>
          <p:cNvPr id="60" name="Picture 59">
            <a:extLst>
              <a:ext uri="{FF2B5EF4-FFF2-40B4-BE49-F238E27FC236}">
                <a16:creationId xmlns:a16="http://schemas.microsoft.com/office/drawing/2014/main" id="{43C2F3A0-9BA1-4C15-8B23-D1DE90625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99627" y="4213226"/>
            <a:ext cx="225887" cy="611866"/>
          </a:xfrm>
          <a:prstGeom prst="rect">
            <a:avLst/>
          </a:prstGeom>
        </p:spPr>
      </p:pic>
      <p:pic>
        <p:nvPicPr>
          <p:cNvPr id="61" name="Picture 60">
            <a:extLst>
              <a:ext uri="{FF2B5EF4-FFF2-40B4-BE49-F238E27FC236}">
                <a16:creationId xmlns:a16="http://schemas.microsoft.com/office/drawing/2014/main" id="{B6EC04C1-5474-46BF-8DFD-755E9D2AE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71757" y="4213226"/>
            <a:ext cx="225887" cy="611866"/>
          </a:xfrm>
          <a:prstGeom prst="rect">
            <a:avLst/>
          </a:prstGeom>
        </p:spPr>
      </p:pic>
      <p:pic>
        <p:nvPicPr>
          <p:cNvPr id="62" name="Picture 61">
            <a:extLst>
              <a:ext uri="{FF2B5EF4-FFF2-40B4-BE49-F238E27FC236}">
                <a16:creationId xmlns:a16="http://schemas.microsoft.com/office/drawing/2014/main" id="{27CF6B83-FF74-42A0-BDA5-5C2518F7D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40961" y="4223386"/>
            <a:ext cx="225887" cy="611866"/>
          </a:xfrm>
          <a:prstGeom prst="rect">
            <a:avLst/>
          </a:prstGeom>
        </p:spPr>
      </p:pic>
      <p:pic>
        <p:nvPicPr>
          <p:cNvPr id="63" name="Picture 62">
            <a:extLst>
              <a:ext uri="{FF2B5EF4-FFF2-40B4-BE49-F238E27FC236}">
                <a16:creationId xmlns:a16="http://schemas.microsoft.com/office/drawing/2014/main" id="{10D2601B-BE18-4D85-94A5-04B02812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11452" y="4213226"/>
            <a:ext cx="225887" cy="611866"/>
          </a:xfrm>
          <a:prstGeom prst="rect">
            <a:avLst/>
          </a:prstGeom>
        </p:spPr>
      </p:pic>
      <p:pic>
        <p:nvPicPr>
          <p:cNvPr id="64" name="Picture 63">
            <a:extLst>
              <a:ext uri="{FF2B5EF4-FFF2-40B4-BE49-F238E27FC236}">
                <a16:creationId xmlns:a16="http://schemas.microsoft.com/office/drawing/2014/main" id="{67FA2BF0-1E0C-429F-82AB-21D6EABB7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99627" y="3535038"/>
            <a:ext cx="225887" cy="611866"/>
          </a:xfrm>
          <a:prstGeom prst="rect">
            <a:avLst/>
          </a:prstGeom>
        </p:spPr>
      </p:pic>
      <p:pic>
        <p:nvPicPr>
          <p:cNvPr id="65" name="Picture 64">
            <a:extLst>
              <a:ext uri="{FF2B5EF4-FFF2-40B4-BE49-F238E27FC236}">
                <a16:creationId xmlns:a16="http://schemas.microsoft.com/office/drawing/2014/main" id="{C7E19912-C3E2-451D-8272-F1F3F6C99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71757" y="3535038"/>
            <a:ext cx="225887" cy="611866"/>
          </a:xfrm>
          <a:prstGeom prst="rect">
            <a:avLst/>
          </a:prstGeom>
        </p:spPr>
      </p:pic>
      <p:pic>
        <p:nvPicPr>
          <p:cNvPr id="66" name="Picture 65">
            <a:extLst>
              <a:ext uri="{FF2B5EF4-FFF2-40B4-BE49-F238E27FC236}">
                <a16:creationId xmlns:a16="http://schemas.microsoft.com/office/drawing/2014/main" id="{698FD694-5943-4334-8E04-2EAA72578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40961" y="3545198"/>
            <a:ext cx="225887" cy="611866"/>
          </a:xfrm>
          <a:prstGeom prst="rect">
            <a:avLst/>
          </a:prstGeom>
        </p:spPr>
      </p:pic>
      <p:pic>
        <p:nvPicPr>
          <p:cNvPr id="67" name="Picture 66">
            <a:extLst>
              <a:ext uri="{FF2B5EF4-FFF2-40B4-BE49-F238E27FC236}">
                <a16:creationId xmlns:a16="http://schemas.microsoft.com/office/drawing/2014/main" id="{A4D431B5-1F28-4AED-88A0-3FD26CD65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11452" y="3535038"/>
            <a:ext cx="225887" cy="611866"/>
          </a:xfrm>
          <a:prstGeom prst="rect">
            <a:avLst/>
          </a:prstGeom>
        </p:spPr>
      </p:pic>
      <p:pic>
        <p:nvPicPr>
          <p:cNvPr id="68" name="Picture 67">
            <a:extLst>
              <a:ext uri="{FF2B5EF4-FFF2-40B4-BE49-F238E27FC236}">
                <a16:creationId xmlns:a16="http://schemas.microsoft.com/office/drawing/2014/main" id="{A80A350D-CB55-4D4A-8E76-FE21C2CA3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81943" y="4194102"/>
            <a:ext cx="225887" cy="611866"/>
          </a:xfrm>
          <a:prstGeom prst="rect">
            <a:avLst/>
          </a:prstGeom>
        </p:spPr>
      </p:pic>
      <p:pic>
        <p:nvPicPr>
          <p:cNvPr id="69" name="Picture 68">
            <a:extLst>
              <a:ext uri="{FF2B5EF4-FFF2-40B4-BE49-F238E27FC236}">
                <a16:creationId xmlns:a16="http://schemas.microsoft.com/office/drawing/2014/main" id="{58C108B5-C48A-46C2-BC17-2922BA580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754073" y="4194102"/>
            <a:ext cx="225887" cy="611866"/>
          </a:xfrm>
          <a:prstGeom prst="rect">
            <a:avLst/>
          </a:prstGeom>
        </p:spPr>
      </p:pic>
      <p:pic>
        <p:nvPicPr>
          <p:cNvPr id="70" name="Picture 69">
            <a:extLst>
              <a:ext uri="{FF2B5EF4-FFF2-40B4-BE49-F238E27FC236}">
                <a16:creationId xmlns:a16="http://schemas.microsoft.com/office/drawing/2014/main" id="{B8FBE615-17EE-453F-A058-E83CAFBB6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23277" y="4204262"/>
            <a:ext cx="225887" cy="611866"/>
          </a:xfrm>
          <a:prstGeom prst="rect">
            <a:avLst/>
          </a:prstGeom>
        </p:spPr>
      </p:pic>
      <p:pic>
        <p:nvPicPr>
          <p:cNvPr id="71" name="Picture 70">
            <a:extLst>
              <a:ext uri="{FF2B5EF4-FFF2-40B4-BE49-F238E27FC236}">
                <a16:creationId xmlns:a16="http://schemas.microsoft.com/office/drawing/2014/main" id="{2F25F347-5B17-4EC6-8844-F56C3CEA2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93768" y="4194102"/>
            <a:ext cx="225887" cy="611866"/>
          </a:xfrm>
          <a:prstGeom prst="rect">
            <a:avLst/>
          </a:prstGeom>
        </p:spPr>
      </p:pic>
      <p:pic>
        <p:nvPicPr>
          <p:cNvPr id="72" name="Picture 71">
            <a:extLst>
              <a:ext uri="{FF2B5EF4-FFF2-40B4-BE49-F238E27FC236}">
                <a16:creationId xmlns:a16="http://schemas.microsoft.com/office/drawing/2014/main" id="{D89A1A2F-0015-4E56-B143-3AB87E703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22925" y="3531436"/>
            <a:ext cx="225887" cy="611866"/>
          </a:xfrm>
          <a:prstGeom prst="rect">
            <a:avLst/>
          </a:prstGeom>
        </p:spPr>
      </p:pic>
      <p:pic>
        <p:nvPicPr>
          <p:cNvPr id="73" name="Picture 72">
            <a:extLst>
              <a:ext uri="{FF2B5EF4-FFF2-40B4-BE49-F238E27FC236}">
                <a16:creationId xmlns:a16="http://schemas.microsoft.com/office/drawing/2014/main" id="{A24AF86F-B719-439D-AA8C-CC46946B1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95055" y="3531436"/>
            <a:ext cx="225887" cy="611866"/>
          </a:xfrm>
          <a:prstGeom prst="rect">
            <a:avLst/>
          </a:prstGeom>
        </p:spPr>
      </p:pic>
      <p:pic>
        <p:nvPicPr>
          <p:cNvPr id="74" name="Picture 73">
            <a:extLst>
              <a:ext uri="{FF2B5EF4-FFF2-40B4-BE49-F238E27FC236}">
                <a16:creationId xmlns:a16="http://schemas.microsoft.com/office/drawing/2014/main" id="{63916504-E049-4967-B598-A598780E3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64259" y="3541596"/>
            <a:ext cx="225887" cy="611866"/>
          </a:xfrm>
          <a:prstGeom prst="rect">
            <a:avLst/>
          </a:prstGeom>
        </p:spPr>
      </p:pic>
      <p:pic>
        <p:nvPicPr>
          <p:cNvPr id="75" name="Picture 74">
            <a:extLst>
              <a:ext uri="{FF2B5EF4-FFF2-40B4-BE49-F238E27FC236}">
                <a16:creationId xmlns:a16="http://schemas.microsoft.com/office/drawing/2014/main" id="{9295CFA1-B0B9-490C-A481-15A1D6B9F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34750" y="3531436"/>
            <a:ext cx="225887" cy="611866"/>
          </a:xfrm>
          <a:prstGeom prst="rect">
            <a:avLst/>
          </a:prstGeom>
        </p:spPr>
      </p:pic>
      <p:pic>
        <p:nvPicPr>
          <p:cNvPr id="76" name="Picture 75">
            <a:extLst>
              <a:ext uri="{FF2B5EF4-FFF2-40B4-BE49-F238E27FC236}">
                <a16:creationId xmlns:a16="http://schemas.microsoft.com/office/drawing/2014/main" id="{6A62AFBD-594B-4816-A151-B4B29B4B5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62972" y="4194102"/>
            <a:ext cx="225887" cy="611866"/>
          </a:xfrm>
          <a:prstGeom prst="rect">
            <a:avLst/>
          </a:prstGeom>
        </p:spPr>
      </p:pic>
      <p:pic>
        <p:nvPicPr>
          <p:cNvPr id="77" name="Picture 76">
            <a:extLst>
              <a:ext uri="{FF2B5EF4-FFF2-40B4-BE49-F238E27FC236}">
                <a16:creationId xmlns:a16="http://schemas.microsoft.com/office/drawing/2014/main" id="{E0E689E4-5C1E-4090-8A33-CAC2D5806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35102" y="4194102"/>
            <a:ext cx="225887" cy="611866"/>
          </a:xfrm>
          <a:prstGeom prst="rect">
            <a:avLst/>
          </a:prstGeom>
        </p:spPr>
      </p:pic>
      <p:pic>
        <p:nvPicPr>
          <p:cNvPr id="78" name="Picture 77">
            <a:extLst>
              <a:ext uri="{FF2B5EF4-FFF2-40B4-BE49-F238E27FC236}">
                <a16:creationId xmlns:a16="http://schemas.microsoft.com/office/drawing/2014/main" id="{BF6E5BC1-EE46-43D1-8B24-B188D6AA2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104306" y="4204262"/>
            <a:ext cx="225887" cy="611866"/>
          </a:xfrm>
          <a:prstGeom prst="rect">
            <a:avLst/>
          </a:prstGeom>
        </p:spPr>
      </p:pic>
      <p:pic>
        <p:nvPicPr>
          <p:cNvPr id="79" name="Picture 78">
            <a:extLst>
              <a:ext uri="{FF2B5EF4-FFF2-40B4-BE49-F238E27FC236}">
                <a16:creationId xmlns:a16="http://schemas.microsoft.com/office/drawing/2014/main" id="{B804CDC0-7BCB-4F2D-A312-B1BB80338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74797" y="4194102"/>
            <a:ext cx="225887" cy="611866"/>
          </a:xfrm>
          <a:prstGeom prst="rect">
            <a:avLst/>
          </a:prstGeom>
        </p:spPr>
      </p:pic>
      <p:pic>
        <p:nvPicPr>
          <p:cNvPr id="80" name="Picture 79">
            <a:extLst>
              <a:ext uri="{FF2B5EF4-FFF2-40B4-BE49-F238E27FC236}">
                <a16:creationId xmlns:a16="http://schemas.microsoft.com/office/drawing/2014/main" id="{A4933090-0288-4291-A7F4-9C00283E79CC}"/>
              </a:ext>
            </a:extLst>
          </p:cNvPr>
          <p:cNvPicPr>
            <a:picLocks noChangeAspect="1"/>
          </p:cNvPicPr>
          <p:nvPr/>
        </p:nvPicPr>
        <p:blipFill>
          <a:blip r:embed="rId2"/>
          <a:stretch>
            <a:fillRect/>
          </a:stretch>
        </p:blipFill>
        <p:spPr>
          <a:xfrm flipH="1">
            <a:off x="7101536" y="3531885"/>
            <a:ext cx="228657" cy="611866"/>
          </a:xfrm>
          <a:prstGeom prst="rect">
            <a:avLst/>
          </a:prstGeom>
        </p:spPr>
      </p:pic>
      <p:pic>
        <p:nvPicPr>
          <p:cNvPr id="81" name="Picture 80">
            <a:extLst>
              <a:ext uri="{FF2B5EF4-FFF2-40B4-BE49-F238E27FC236}">
                <a16:creationId xmlns:a16="http://schemas.microsoft.com/office/drawing/2014/main" id="{BEED4A4E-E865-4B44-8C95-BDF58B8AB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69453" y="3541596"/>
            <a:ext cx="225887" cy="611866"/>
          </a:xfrm>
          <a:prstGeom prst="rect">
            <a:avLst/>
          </a:prstGeom>
        </p:spPr>
      </p:pic>
      <p:pic>
        <p:nvPicPr>
          <p:cNvPr id="82" name="Picture 81">
            <a:extLst>
              <a:ext uri="{FF2B5EF4-FFF2-40B4-BE49-F238E27FC236}">
                <a16:creationId xmlns:a16="http://schemas.microsoft.com/office/drawing/2014/main" id="{89DAECCB-9A61-4D46-AE35-D933A53A8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41583" y="3541596"/>
            <a:ext cx="225887" cy="611866"/>
          </a:xfrm>
          <a:prstGeom prst="rect">
            <a:avLst/>
          </a:prstGeom>
        </p:spPr>
      </p:pic>
      <p:pic>
        <p:nvPicPr>
          <p:cNvPr id="83" name="Picture 82">
            <a:extLst>
              <a:ext uri="{FF2B5EF4-FFF2-40B4-BE49-F238E27FC236}">
                <a16:creationId xmlns:a16="http://schemas.microsoft.com/office/drawing/2014/main" id="{71B3E4B8-EC03-4557-9F6D-0ADAD6AF6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10787" y="3551756"/>
            <a:ext cx="225887" cy="611866"/>
          </a:xfrm>
          <a:prstGeom prst="rect">
            <a:avLst/>
          </a:prstGeom>
        </p:spPr>
      </p:pic>
      <p:pic>
        <p:nvPicPr>
          <p:cNvPr id="84" name="Picture 83">
            <a:extLst>
              <a:ext uri="{FF2B5EF4-FFF2-40B4-BE49-F238E27FC236}">
                <a16:creationId xmlns:a16="http://schemas.microsoft.com/office/drawing/2014/main" id="{EFD4A4EC-3D31-4ABD-9944-3B23363D2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38657" y="4194102"/>
            <a:ext cx="225887" cy="611866"/>
          </a:xfrm>
          <a:prstGeom prst="rect">
            <a:avLst/>
          </a:prstGeom>
        </p:spPr>
      </p:pic>
      <p:pic>
        <p:nvPicPr>
          <p:cNvPr id="85" name="Picture 84">
            <a:extLst>
              <a:ext uri="{FF2B5EF4-FFF2-40B4-BE49-F238E27FC236}">
                <a16:creationId xmlns:a16="http://schemas.microsoft.com/office/drawing/2014/main" id="{52C39D4D-E092-4FE5-829B-93C633B36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10787" y="4194102"/>
            <a:ext cx="225887" cy="611866"/>
          </a:xfrm>
          <a:prstGeom prst="rect">
            <a:avLst/>
          </a:prstGeom>
        </p:spPr>
      </p:pic>
    </p:spTree>
    <p:extLst>
      <p:ext uri="{BB962C8B-B14F-4D97-AF65-F5344CB8AC3E}">
        <p14:creationId xmlns:p14="http://schemas.microsoft.com/office/powerpoint/2010/main" val="102189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24E4-706C-44D2-B2C3-0A99F863DC76}"/>
              </a:ext>
            </a:extLst>
          </p:cNvPr>
          <p:cNvSpPr>
            <a:spLocks noGrp="1"/>
          </p:cNvSpPr>
          <p:nvPr>
            <p:ph type="title"/>
          </p:nvPr>
        </p:nvSpPr>
        <p:spPr/>
        <p:txBody>
          <a:bodyPr>
            <a:normAutofit/>
          </a:bodyPr>
          <a:lstStyle/>
          <a:p>
            <a:pPr algn="ctr" rtl="1"/>
            <a:r>
              <a:rPr lang="ar-KW" sz="4000" b="1" dirty="0"/>
              <a:t>الطرق الوحيدة المتفق عليها عالميا للتعامل مع فايروس كورونا</a:t>
            </a:r>
            <a:endParaRPr lang="en-US" sz="4000" b="1" dirty="0"/>
          </a:p>
        </p:txBody>
      </p:sp>
      <p:pic>
        <p:nvPicPr>
          <p:cNvPr id="15" name="Picture 14">
            <a:extLst>
              <a:ext uri="{FF2B5EF4-FFF2-40B4-BE49-F238E27FC236}">
                <a16:creationId xmlns:a16="http://schemas.microsoft.com/office/drawing/2014/main" id="{F927C997-2335-4D40-977A-B3F46F563F90}"/>
              </a:ext>
            </a:extLst>
          </p:cNvPr>
          <p:cNvPicPr>
            <a:picLocks noChangeAspect="1"/>
          </p:cNvPicPr>
          <p:nvPr/>
        </p:nvPicPr>
        <p:blipFill>
          <a:blip r:embed="rId2"/>
          <a:stretch>
            <a:fillRect/>
          </a:stretch>
        </p:blipFill>
        <p:spPr>
          <a:xfrm flipH="1">
            <a:off x="5480656" y="3535038"/>
            <a:ext cx="228657" cy="611866"/>
          </a:xfrm>
          <a:prstGeom prst="rect">
            <a:avLst/>
          </a:prstGeom>
        </p:spPr>
      </p:pic>
      <p:pic>
        <p:nvPicPr>
          <p:cNvPr id="17" name="Picture 16">
            <a:extLst>
              <a:ext uri="{FF2B5EF4-FFF2-40B4-BE49-F238E27FC236}">
                <a16:creationId xmlns:a16="http://schemas.microsoft.com/office/drawing/2014/main" id="{F2969206-2A9E-4B71-B189-80911822E8FE}"/>
              </a:ext>
            </a:extLst>
          </p:cNvPr>
          <p:cNvPicPr>
            <a:picLocks noChangeAspect="1"/>
          </p:cNvPicPr>
          <p:nvPr/>
        </p:nvPicPr>
        <p:blipFill>
          <a:blip r:embed="rId2"/>
          <a:stretch>
            <a:fillRect/>
          </a:stretch>
        </p:blipFill>
        <p:spPr>
          <a:xfrm flipH="1">
            <a:off x="5750831" y="3535038"/>
            <a:ext cx="228657" cy="611866"/>
          </a:xfrm>
          <a:prstGeom prst="rect">
            <a:avLst/>
          </a:prstGeom>
        </p:spPr>
      </p:pic>
      <p:sp>
        <p:nvSpPr>
          <p:cNvPr id="57" name="TextBox 56">
            <a:extLst>
              <a:ext uri="{FF2B5EF4-FFF2-40B4-BE49-F238E27FC236}">
                <a16:creationId xmlns:a16="http://schemas.microsoft.com/office/drawing/2014/main" id="{7AC67220-0675-4DD3-808E-E46D4D8C233B}"/>
              </a:ext>
            </a:extLst>
          </p:cNvPr>
          <p:cNvSpPr txBox="1"/>
          <p:nvPr/>
        </p:nvSpPr>
        <p:spPr>
          <a:xfrm>
            <a:off x="5717814" y="1622977"/>
            <a:ext cx="1154483" cy="584775"/>
          </a:xfrm>
          <a:prstGeom prst="rect">
            <a:avLst/>
          </a:prstGeom>
          <a:noFill/>
        </p:spPr>
        <p:txBody>
          <a:bodyPr wrap="none" rtlCol="0">
            <a:spAutoFit/>
          </a:bodyPr>
          <a:lstStyle/>
          <a:p>
            <a:r>
              <a:rPr lang="ar-KW" sz="3200" b="1" dirty="0">
                <a:solidFill>
                  <a:srgbClr val="0070C0"/>
                </a:solidFill>
              </a:rPr>
              <a:t>الفحص</a:t>
            </a:r>
            <a:endParaRPr lang="en-US" sz="3200" b="1" dirty="0">
              <a:solidFill>
                <a:srgbClr val="0070C0"/>
              </a:solidFill>
            </a:endParaRPr>
          </a:p>
        </p:txBody>
      </p:sp>
      <p:sp>
        <p:nvSpPr>
          <p:cNvPr id="58" name="TextBox 57">
            <a:extLst>
              <a:ext uri="{FF2B5EF4-FFF2-40B4-BE49-F238E27FC236}">
                <a16:creationId xmlns:a16="http://schemas.microsoft.com/office/drawing/2014/main" id="{07F1D951-3936-4933-9818-A6F375B320A7}"/>
              </a:ext>
            </a:extLst>
          </p:cNvPr>
          <p:cNvSpPr txBox="1"/>
          <p:nvPr/>
        </p:nvSpPr>
        <p:spPr>
          <a:xfrm>
            <a:off x="5860054" y="2241401"/>
            <a:ext cx="881973" cy="584775"/>
          </a:xfrm>
          <a:prstGeom prst="rect">
            <a:avLst/>
          </a:prstGeom>
          <a:noFill/>
        </p:spPr>
        <p:txBody>
          <a:bodyPr wrap="none" rtlCol="0">
            <a:spAutoFit/>
          </a:bodyPr>
          <a:lstStyle/>
          <a:p>
            <a:r>
              <a:rPr lang="ar-KW" sz="3200" b="1" dirty="0">
                <a:solidFill>
                  <a:srgbClr val="0070C0"/>
                </a:solidFill>
              </a:rPr>
              <a:t>العزل</a:t>
            </a:r>
            <a:endParaRPr lang="en-US" sz="3200" b="1" dirty="0">
              <a:solidFill>
                <a:srgbClr val="0070C0"/>
              </a:solidFill>
            </a:endParaRPr>
          </a:p>
        </p:txBody>
      </p:sp>
      <p:sp>
        <p:nvSpPr>
          <p:cNvPr id="59" name="Rectangle 58">
            <a:extLst>
              <a:ext uri="{FF2B5EF4-FFF2-40B4-BE49-F238E27FC236}">
                <a16:creationId xmlns:a16="http://schemas.microsoft.com/office/drawing/2014/main" id="{95D2627C-1AE7-4BD7-AF55-965A78B77E5D}"/>
              </a:ext>
            </a:extLst>
          </p:cNvPr>
          <p:cNvSpPr/>
          <p:nvPr/>
        </p:nvSpPr>
        <p:spPr>
          <a:xfrm>
            <a:off x="5467886" y="3465604"/>
            <a:ext cx="528758" cy="72849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43C2F3A0-9BA1-4C15-8B23-D1DE90625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99627" y="4213226"/>
            <a:ext cx="225887" cy="611866"/>
          </a:xfrm>
          <a:prstGeom prst="rect">
            <a:avLst/>
          </a:prstGeom>
        </p:spPr>
      </p:pic>
      <p:pic>
        <p:nvPicPr>
          <p:cNvPr id="61" name="Picture 60">
            <a:extLst>
              <a:ext uri="{FF2B5EF4-FFF2-40B4-BE49-F238E27FC236}">
                <a16:creationId xmlns:a16="http://schemas.microsoft.com/office/drawing/2014/main" id="{B6EC04C1-5474-46BF-8DFD-755E9D2AE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71757" y="4213226"/>
            <a:ext cx="225887" cy="611866"/>
          </a:xfrm>
          <a:prstGeom prst="rect">
            <a:avLst/>
          </a:prstGeom>
        </p:spPr>
      </p:pic>
      <p:pic>
        <p:nvPicPr>
          <p:cNvPr id="62" name="Picture 61">
            <a:extLst>
              <a:ext uri="{FF2B5EF4-FFF2-40B4-BE49-F238E27FC236}">
                <a16:creationId xmlns:a16="http://schemas.microsoft.com/office/drawing/2014/main" id="{27CF6B83-FF74-42A0-BDA5-5C2518F7D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40961" y="4223386"/>
            <a:ext cx="225887" cy="611866"/>
          </a:xfrm>
          <a:prstGeom prst="rect">
            <a:avLst/>
          </a:prstGeom>
        </p:spPr>
      </p:pic>
      <p:pic>
        <p:nvPicPr>
          <p:cNvPr id="63" name="Picture 62">
            <a:extLst>
              <a:ext uri="{FF2B5EF4-FFF2-40B4-BE49-F238E27FC236}">
                <a16:creationId xmlns:a16="http://schemas.microsoft.com/office/drawing/2014/main" id="{10D2601B-BE18-4D85-94A5-04B02812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11452" y="4213226"/>
            <a:ext cx="225887" cy="611866"/>
          </a:xfrm>
          <a:prstGeom prst="rect">
            <a:avLst/>
          </a:prstGeom>
        </p:spPr>
      </p:pic>
      <p:pic>
        <p:nvPicPr>
          <p:cNvPr id="64" name="Picture 63">
            <a:extLst>
              <a:ext uri="{FF2B5EF4-FFF2-40B4-BE49-F238E27FC236}">
                <a16:creationId xmlns:a16="http://schemas.microsoft.com/office/drawing/2014/main" id="{67FA2BF0-1E0C-429F-82AB-21D6EABB7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99627" y="3535038"/>
            <a:ext cx="225887" cy="611866"/>
          </a:xfrm>
          <a:prstGeom prst="rect">
            <a:avLst/>
          </a:prstGeom>
        </p:spPr>
      </p:pic>
      <p:pic>
        <p:nvPicPr>
          <p:cNvPr id="65" name="Picture 64">
            <a:extLst>
              <a:ext uri="{FF2B5EF4-FFF2-40B4-BE49-F238E27FC236}">
                <a16:creationId xmlns:a16="http://schemas.microsoft.com/office/drawing/2014/main" id="{C7E19912-C3E2-451D-8272-F1F3F6C99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71757" y="3535038"/>
            <a:ext cx="225887" cy="611866"/>
          </a:xfrm>
          <a:prstGeom prst="rect">
            <a:avLst/>
          </a:prstGeom>
        </p:spPr>
      </p:pic>
      <p:pic>
        <p:nvPicPr>
          <p:cNvPr id="66" name="Picture 65">
            <a:extLst>
              <a:ext uri="{FF2B5EF4-FFF2-40B4-BE49-F238E27FC236}">
                <a16:creationId xmlns:a16="http://schemas.microsoft.com/office/drawing/2014/main" id="{698FD694-5943-4334-8E04-2EAA72578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40961" y="3545198"/>
            <a:ext cx="225887" cy="611866"/>
          </a:xfrm>
          <a:prstGeom prst="rect">
            <a:avLst/>
          </a:prstGeom>
        </p:spPr>
      </p:pic>
      <p:pic>
        <p:nvPicPr>
          <p:cNvPr id="67" name="Picture 66">
            <a:extLst>
              <a:ext uri="{FF2B5EF4-FFF2-40B4-BE49-F238E27FC236}">
                <a16:creationId xmlns:a16="http://schemas.microsoft.com/office/drawing/2014/main" id="{A4D431B5-1F28-4AED-88A0-3FD26CD65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11452" y="3535038"/>
            <a:ext cx="225887" cy="611866"/>
          </a:xfrm>
          <a:prstGeom prst="rect">
            <a:avLst/>
          </a:prstGeom>
        </p:spPr>
      </p:pic>
      <p:pic>
        <p:nvPicPr>
          <p:cNvPr id="68" name="Picture 67">
            <a:extLst>
              <a:ext uri="{FF2B5EF4-FFF2-40B4-BE49-F238E27FC236}">
                <a16:creationId xmlns:a16="http://schemas.microsoft.com/office/drawing/2014/main" id="{A80A350D-CB55-4D4A-8E76-FE21C2CA3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81943" y="4194102"/>
            <a:ext cx="225887" cy="611866"/>
          </a:xfrm>
          <a:prstGeom prst="rect">
            <a:avLst/>
          </a:prstGeom>
        </p:spPr>
      </p:pic>
      <p:pic>
        <p:nvPicPr>
          <p:cNvPr id="69" name="Picture 68">
            <a:extLst>
              <a:ext uri="{FF2B5EF4-FFF2-40B4-BE49-F238E27FC236}">
                <a16:creationId xmlns:a16="http://schemas.microsoft.com/office/drawing/2014/main" id="{58C108B5-C48A-46C2-BC17-2922BA580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754073" y="4194102"/>
            <a:ext cx="225887" cy="611866"/>
          </a:xfrm>
          <a:prstGeom prst="rect">
            <a:avLst/>
          </a:prstGeom>
        </p:spPr>
      </p:pic>
      <p:pic>
        <p:nvPicPr>
          <p:cNvPr id="70" name="Picture 69">
            <a:extLst>
              <a:ext uri="{FF2B5EF4-FFF2-40B4-BE49-F238E27FC236}">
                <a16:creationId xmlns:a16="http://schemas.microsoft.com/office/drawing/2014/main" id="{B8FBE615-17EE-453F-A058-E83CAFBB6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23277" y="4204262"/>
            <a:ext cx="225887" cy="611866"/>
          </a:xfrm>
          <a:prstGeom prst="rect">
            <a:avLst/>
          </a:prstGeom>
        </p:spPr>
      </p:pic>
      <p:pic>
        <p:nvPicPr>
          <p:cNvPr id="71" name="Picture 70">
            <a:extLst>
              <a:ext uri="{FF2B5EF4-FFF2-40B4-BE49-F238E27FC236}">
                <a16:creationId xmlns:a16="http://schemas.microsoft.com/office/drawing/2014/main" id="{2F25F347-5B17-4EC6-8844-F56C3CEA2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93768" y="4194102"/>
            <a:ext cx="225887" cy="611866"/>
          </a:xfrm>
          <a:prstGeom prst="rect">
            <a:avLst/>
          </a:prstGeom>
        </p:spPr>
      </p:pic>
      <p:pic>
        <p:nvPicPr>
          <p:cNvPr id="72" name="Picture 71">
            <a:extLst>
              <a:ext uri="{FF2B5EF4-FFF2-40B4-BE49-F238E27FC236}">
                <a16:creationId xmlns:a16="http://schemas.microsoft.com/office/drawing/2014/main" id="{D89A1A2F-0015-4E56-B143-3AB87E703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22925" y="3531436"/>
            <a:ext cx="225887" cy="611866"/>
          </a:xfrm>
          <a:prstGeom prst="rect">
            <a:avLst/>
          </a:prstGeom>
        </p:spPr>
      </p:pic>
      <p:pic>
        <p:nvPicPr>
          <p:cNvPr id="73" name="Picture 72">
            <a:extLst>
              <a:ext uri="{FF2B5EF4-FFF2-40B4-BE49-F238E27FC236}">
                <a16:creationId xmlns:a16="http://schemas.microsoft.com/office/drawing/2014/main" id="{A24AF86F-B719-439D-AA8C-CC46946B1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95055" y="3531436"/>
            <a:ext cx="225887" cy="611866"/>
          </a:xfrm>
          <a:prstGeom prst="rect">
            <a:avLst/>
          </a:prstGeom>
        </p:spPr>
      </p:pic>
      <p:pic>
        <p:nvPicPr>
          <p:cNvPr id="74" name="Picture 73">
            <a:extLst>
              <a:ext uri="{FF2B5EF4-FFF2-40B4-BE49-F238E27FC236}">
                <a16:creationId xmlns:a16="http://schemas.microsoft.com/office/drawing/2014/main" id="{63916504-E049-4967-B598-A598780E3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64259" y="3541596"/>
            <a:ext cx="225887" cy="611866"/>
          </a:xfrm>
          <a:prstGeom prst="rect">
            <a:avLst/>
          </a:prstGeom>
        </p:spPr>
      </p:pic>
      <p:pic>
        <p:nvPicPr>
          <p:cNvPr id="75" name="Picture 74">
            <a:extLst>
              <a:ext uri="{FF2B5EF4-FFF2-40B4-BE49-F238E27FC236}">
                <a16:creationId xmlns:a16="http://schemas.microsoft.com/office/drawing/2014/main" id="{9295CFA1-B0B9-490C-A481-15A1D6B9F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34750" y="3531436"/>
            <a:ext cx="225887" cy="611866"/>
          </a:xfrm>
          <a:prstGeom prst="rect">
            <a:avLst/>
          </a:prstGeom>
        </p:spPr>
      </p:pic>
      <p:pic>
        <p:nvPicPr>
          <p:cNvPr id="76" name="Picture 75">
            <a:extLst>
              <a:ext uri="{FF2B5EF4-FFF2-40B4-BE49-F238E27FC236}">
                <a16:creationId xmlns:a16="http://schemas.microsoft.com/office/drawing/2014/main" id="{6A62AFBD-594B-4816-A151-B4B29B4B5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62972" y="4194102"/>
            <a:ext cx="225887" cy="611866"/>
          </a:xfrm>
          <a:prstGeom prst="rect">
            <a:avLst/>
          </a:prstGeom>
        </p:spPr>
      </p:pic>
      <p:pic>
        <p:nvPicPr>
          <p:cNvPr id="77" name="Picture 76">
            <a:extLst>
              <a:ext uri="{FF2B5EF4-FFF2-40B4-BE49-F238E27FC236}">
                <a16:creationId xmlns:a16="http://schemas.microsoft.com/office/drawing/2014/main" id="{E0E689E4-5C1E-4090-8A33-CAC2D5806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35102" y="4194102"/>
            <a:ext cx="225887" cy="611866"/>
          </a:xfrm>
          <a:prstGeom prst="rect">
            <a:avLst/>
          </a:prstGeom>
        </p:spPr>
      </p:pic>
      <p:pic>
        <p:nvPicPr>
          <p:cNvPr id="78" name="Picture 77">
            <a:extLst>
              <a:ext uri="{FF2B5EF4-FFF2-40B4-BE49-F238E27FC236}">
                <a16:creationId xmlns:a16="http://schemas.microsoft.com/office/drawing/2014/main" id="{BF6E5BC1-EE46-43D1-8B24-B188D6AA2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104306" y="4204262"/>
            <a:ext cx="225887" cy="611866"/>
          </a:xfrm>
          <a:prstGeom prst="rect">
            <a:avLst/>
          </a:prstGeom>
        </p:spPr>
      </p:pic>
      <p:pic>
        <p:nvPicPr>
          <p:cNvPr id="79" name="Picture 78">
            <a:extLst>
              <a:ext uri="{FF2B5EF4-FFF2-40B4-BE49-F238E27FC236}">
                <a16:creationId xmlns:a16="http://schemas.microsoft.com/office/drawing/2014/main" id="{B804CDC0-7BCB-4F2D-A312-B1BB80338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74797" y="4194102"/>
            <a:ext cx="225887" cy="611866"/>
          </a:xfrm>
          <a:prstGeom prst="rect">
            <a:avLst/>
          </a:prstGeom>
        </p:spPr>
      </p:pic>
      <p:pic>
        <p:nvPicPr>
          <p:cNvPr id="80" name="Picture 79">
            <a:extLst>
              <a:ext uri="{FF2B5EF4-FFF2-40B4-BE49-F238E27FC236}">
                <a16:creationId xmlns:a16="http://schemas.microsoft.com/office/drawing/2014/main" id="{A4933090-0288-4291-A7F4-9C00283E79CC}"/>
              </a:ext>
            </a:extLst>
          </p:cNvPr>
          <p:cNvPicPr>
            <a:picLocks noChangeAspect="1"/>
          </p:cNvPicPr>
          <p:nvPr/>
        </p:nvPicPr>
        <p:blipFill>
          <a:blip r:embed="rId2"/>
          <a:stretch>
            <a:fillRect/>
          </a:stretch>
        </p:blipFill>
        <p:spPr>
          <a:xfrm flipH="1">
            <a:off x="7101536" y="3531885"/>
            <a:ext cx="228657" cy="611866"/>
          </a:xfrm>
          <a:prstGeom prst="rect">
            <a:avLst/>
          </a:prstGeom>
        </p:spPr>
      </p:pic>
      <p:pic>
        <p:nvPicPr>
          <p:cNvPr id="81" name="Picture 80">
            <a:extLst>
              <a:ext uri="{FF2B5EF4-FFF2-40B4-BE49-F238E27FC236}">
                <a16:creationId xmlns:a16="http://schemas.microsoft.com/office/drawing/2014/main" id="{BEED4A4E-E865-4B44-8C95-BDF58B8AB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69453" y="3541596"/>
            <a:ext cx="225887" cy="611866"/>
          </a:xfrm>
          <a:prstGeom prst="rect">
            <a:avLst/>
          </a:prstGeom>
        </p:spPr>
      </p:pic>
      <p:pic>
        <p:nvPicPr>
          <p:cNvPr id="82" name="Picture 81">
            <a:extLst>
              <a:ext uri="{FF2B5EF4-FFF2-40B4-BE49-F238E27FC236}">
                <a16:creationId xmlns:a16="http://schemas.microsoft.com/office/drawing/2014/main" id="{89DAECCB-9A61-4D46-AE35-D933A53A8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41583" y="3541596"/>
            <a:ext cx="225887" cy="611866"/>
          </a:xfrm>
          <a:prstGeom prst="rect">
            <a:avLst/>
          </a:prstGeom>
        </p:spPr>
      </p:pic>
      <p:pic>
        <p:nvPicPr>
          <p:cNvPr id="83" name="Picture 82">
            <a:extLst>
              <a:ext uri="{FF2B5EF4-FFF2-40B4-BE49-F238E27FC236}">
                <a16:creationId xmlns:a16="http://schemas.microsoft.com/office/drawing/2014/main" id="{71B3E4B8-EC03-4557-9F6D-0ADAD6AF6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10787" y="3551756"/>
            <a:ext cx="225887" cy="611866"/>
          </a:xfrm>
          <a:prstGeom prst="rect">
            <a:avLst/>
          </a:prstGeom>
        </p:spPr>
      </p:pic>
      <p:pic>
        <p:nvPicPr>
          <p:cNvPr id="84" name="Picture 83">
            <a:extLst>
              <a:ext uri="{FF2B5EF4-FFF2-40B4-BE49-F238E27FC236}">
                <a16:creationId xmlns:a16="http://schemas.microsoft.com/office/drawing/2014/main" id="{EFD4A4EC-3D31-4ABD-9944-3B23363D2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38657" y="4194102"/>
            <a:ext cx="225887" cy="611866"/>
          </a:xfrm>
          <a:prstGeom prst="rect">
            <a:avLst/>
          </a:prstGeom>
        </p:spPr>
      </p:pic>
      <p:pic>
        <p:nvPicPr>
          <p:cNvPr id="85" name="Picture 84">
            <a:extLst>
              <a:ext uri="{FF2B5EF4-FFF2-40B4-BE49-F238E27FC236}">
                <a16:creationId xmlns:a16="http://schemas.microsoft.com/office/drawing/2014/main" id="{52C39D4D-E092-4FE5-829B-93C633B36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10787" y="4194102"/>
            <a:ext cx="225887" cy="611866"/>
          </a:xfrm>
          <a:prstGeom prst="rect">
            <a:avLst/>
          </a:prstGeom>
        </p:spPr>
      </p:pic>
    </p:spTree>
    <p:extLst>
      <p:ext uri="{BB962C8B-B14F-4D97-AF65-F5344CB8AC3E}">
        <p14:creationId xmlns:p14="http://schemas.microsoft.com/office/powerpoint/2010/main" val="2990358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1952</Words>
  <Application>Microsoft Macintosh PowerPoint</Application>
  <PresentationFormat>Widescreen</PresentationFormat>
  <Paragraphs>343</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Symbol</vt:lpstr>
      <vt:lpstr>Times New Roman</vt:lpstr>
      <vt:lpstr>Office Theme</vt:lpstr>
      <vt:lpstr>تقرير الوضع الراهن لجائحة فايروس كورونا المستجد (COVID19) بدولة الكويت  27 مايو 2020</vt:lpstr>
      <vt:lpstr>الوضع في الكويت (حتى ٢٦ مايو) – فيروس كورونا المستجد</vt:lpstr>
      <vt:lpstr>PowerPoint Presentation</vt:lpstr>
      <vt:lpstr>Time-Dependent Reproductive Number</vt:lpstr>
      <vt:lpstr>PowerPoint Presentation</vt:lpstr>
      <vt:lpstr>تلجأ بلدان العالم الى خفض المنحنى  (Flattening the curve)</vt:lpstr>
      <vt:lpstr>الطريق الوحيدة المتفق عليها عالميا للتعامل مع فايروس كورونا</vt:lpstr>
      <vt:lpstr>الطرق الوحيدة المتفق عليها عالميا للتعامل مع فايروس كورونا</vt:lpstr>
      <vt:lpstr>الطرق الوحيدة المتفق عليها عالميا للتعامل مع فايروس كورونا</vt:lpstr>
      <vt:lpstr>الطرق الوحيدة المتفق عليها عالميا للتعامل مع فايروس كورونا</vt:lpstr>
      <vt:lpstr>إجراءات تقصي الحالات الإيجابية</vt:lpstr>
      <vt:lpstr>GIS Map Clusters &amp; Geographic areas</vt:lpstr>
      <vt:lpstr>تكدس المساكن في هذه المناطق يمنع التباعد الاجتماعي و هو اهم أسس محاربة عدوى كورونا</vt:lpstr>
      <vt:lpstr>هدف التطويق المناطقي وتطويق العمارات</vt:lpstr>
      <vt:lpstr>التقصي الوبائي داخل تلك المناطق</vt:lpstr>
      <vt:lpstr>PowerPoint Presentation</vt:lpstr>
      <vt:lpstr>هل التطويق المناطقي كافي لحماية باقي المجتمع من المساكن المكتظة؟</vt:lpstr>
      <vt:lpstr>PowerPoint Presentation</vt:lpstr>
      <vt:lpstr>الازدحام في المساكن  احد المشاكل الأساسية</vt:lpstr>
      <vt:lpstr>ما مدى قرب دولة الكويت الى العودة الى الحياة الطبيعية؟</vt:lpstr>
      <vt:lpstr>PowerPoint Presentation</vt:lpstr>
      <vt:lpstr>مؤشرات الخطر 9/5/2020</vt:lpstr>
      <vt:lpstr>مؤشرات الخطر 26/5/2020</vt:lpstr>
      <vt:lpstr>نتائج تقييم مؤشرات الخطر</vt:lpstr>
      <vt:lpstr>الاشتراطات الصحية العامة في مناطق العمل</vt:lpstr>
      <vt:lpstr>الاشتراطات الصحية العامة في مناطق العمل</vt:lpstr>
      <vt:lpstr>الاشتراطات الصحية العامة في مناطق العمل</vt:lpstr>
      <vt:lpstr>توقيت عودة العاملين و مواعيد العمل واستقبال المراجعين</vt:lpstr>
      <vt:lpstr>توقيت عودة العاملين و مواعيد العمل واستقبال المراجعين</vt:lpstr>
      <vt:lpstr>PowerPoint Presentation</vt:lpstr>
      <vt:lpstr>يجب ان يتم تطبيق الأساسيات المذكورة مسبقا  بالإضافة لأى اشتراطات صحية تخص نوع النشاط والامثلة (غير حصرية) كالتالي:</vt:lpstr>
      <vt:lpstr>يجب ان يتم تطبيق الأساسيات المذكورة مسبقا  بالإضافة لأى اشتراطات صحية تخص نوع النشاط والامثلة (غير حصرية) كالتالي:</vt:lpstr>
      <vt:lpstr>يجب ان يتم تطبيق الأساسيات المذكورة مسبقا  بالإضافة لأى اشتراطات صحية تخص نوع النشاط والامثلة (غير حصرية) كالتالي:</vt:lpstr>
      <vt:lpstr>الحلول الذكية و الهندسية</vt:lpstr>
      <vt:lpstr>التوصيات</vt:lpstr>
      <vt:lpstr>التوصيات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تقرير الوضع الراهن لجائحة فايروس كورونا المستجد (COVID19) بدولة الكويت  27 مايو 2020</dc:title>
  <dc:creator>hisham kelendar</dc:creator>
  <cp:lastModifiedBy>hisham kelendar</cp:lastModifiedBy>
  <cp:revision>10</cp:revision>
  <dcterms:created xsi:type="dcterms:W3CDTF">2020-05-27T05:47:40Z</dcterms:created>
  <dcterms:modified xsi:type="dcterms:W3CDTF">2020-05-27T09:35:10Z</dcterms:modified>
</cp:coreProperties>
</file>